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9" r:id="rId5"/>
    <p:sldId id="257" r:id="rId6"/>
    <p:sldId id="263" r:id="rId7"/>
    <p:sldId id="270" r:id="rId8"/>
    <p:sldId id="274" r:id="rId9"/>
    <p:sldId id="275" r:id="rId10"/>
    <p:sldId id="276" r:id="rId11"/>
    <p:sldId id="277" r:id="rId12"/>
    <p:sldId id="278" r:id="rId13"/>
    <p:sldId id="279" r:id="rId14"/>
    <p:sldId id="288" r:id="rId15"/>
    <p:sldId id="280" r:id="rId16"/>
    <p:sldId id="289" r:id="rId17"/>
    <p:sldId id="281" r:id="rId18"/>
    <p:sldId id="282" r:id="rId19"/>
    <p:sldId id="283" r:id="rId20"/>
    <p:sldId id="290"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B7A24-FB0F-491F-AA53-1BAAB8DC7FB1}" v="666" dt="2023-02-20T15:09:54.5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I SON NAM 20191975" userId="S::nam.bs191975@sis.hust.edu.vn::89ecff1d-8dcf-4fcc-8c2a-3a9bea95ede2" providerId="AD" clId="Web-{F401AF80-EC51-F7FC-7CA6-D8A31083B5CA}"/>
    <pc:docChg chg="modSld">
      <pc:chgData name="BUI SON NAM 20191975" userId="S::nam.bs191975@sis.hust.edu.vn::89ecff1d-8dcf-4fcc-8c2a-3a9bea95ede2" providerId="AD" clId="Web-{F401AF80-EC51-F7FC-7CA6-D8A31083B5CA}" dt="2023-02-19T14:54:37.114" v="23" actId="20577"/>
      <pc:docMkLst>
        <pc:docMk/>
      </pc:docMkLst>
      <pc:sldChg chg="modSp">
        <pc:chgData name="BUI SON NAM 20191975" userId="S::nam.bs191975@sis.hust.edu.vn::89ecff1d-8dcf-4fcc-8c2a-3a9bea95ede2" providerId="AD" clId="Web-{F401AF80-EC51-F7FC-7CA6-D8A31083B5CA}" dt="2023-02-19T14:39:11.394" v="2" actId="20577"/>
        <pc:sldMkLst>
          <pc:docMk/>
          <pc:sldMk cId="3462664614" sldId="274"/>
        </pc:sldMkLst>
        <pc:spChg chg="mod">
          <ac:chgData name="BUI SON NAM 20191975" userId="S::nam.bs191975@sis.hust.edu.vn::89ecff1d-8dcf-4fcc-8c2a-3a9bea95ede2" providerId="AD" clId="Web-{F401AF80-EC51-F7FC-7CA6-D8A31083B5CA}" dt="2023-02-19T14:39:11.394" v="2" actId="20577"/>
          <ac:spMkLst>
            <pc:docMk/>
            <pc:sldMk cId="3462664614" sldId="274"/>
            <ac:spMk id="3" creationId="{3573E091-9DCD-4DE7-96D1-A93E44E0F5B9}"/>
          </ac:spMkLst>
        </pc:spChg>
      </pc:sldChg>
      <pc:sldChg chg="modSp">
        <pc:chgData name="BUI SON NAM 20191975" userId="S::nam.bs191975@sis.hust.edu.vn::89ecff1d-8dcf-4fcc-8c2a-3a9bea95ede2" providerId="AD" clId="Web-{F401AF80-EC51-F7FC-7CA6-D8A31083B5CA}" dt="2023-02-19T14:41:52.478" v="4"/>
        <pc:sldMkLst>
          <pc:docMk/>
          <pc:sldMk cId="3127572308" sldId="276"/>
        </pc:sldMkLst>
        <pc:graphicFrameChg chg="mod modGraphic">
          <ac:chgData name="BUI SON NAM 20191975" userId="S::nam.bs191975@sis.hust.edu.vn::89ecff1d-8dcf-4fcc-8c2a-3a9bea95ede2" providerId="AD" clId="Web-{F401AF80-EC51-F7FC-7CA6-D8A31083B5CA}" dt="2023-02-19T14:41:52.478" v="4"/>
          <ac:graphicFrameMkLst>
            <pc:docMk/>
            <pc:sldMk cId="3127572308" sldId="276"/>
            <ac:graphicFrameMk id="8" creationId="{89E204BC-6BFC-78A4-A09B-4DC1E65BAE2E}"/>
          </ac:graphicFrameMkLst>
        </pc:graphicFrameChg>
      </pc:sldChg>
      <pc:sldChg chg="modSp">
        <pc:chgData name="BUI SON NAM 20191975" userId="S::nam.bs191975@sis.hust.edu.vn::89ecff1d-8dcf-4fcc-8c2a-3a9bea95ede2" providerId="AD" clId="Web-{F401AF80-EC51-F7FC-7CA6-D8A31083B5CA}" dt="2023-02-19T14:54:37.114" v="23" actId="20577"/>
        <pc:sldMkLst>
          <pc:docMk/>
          <pc:sldMk cId="3344296747" sldId="281"/>
        </pc:sldMkLst>
        <pc:spChg chg="mod">
          <ac:chgData name="BUI SON NAM 20191975" userId="S::nam.bs191975@sis.hust.edu.vn::89ecff1d-8dcf-4fcc-8c2a-3a9bea95ede2" providerId="AD" clId="Web-{F401AF80-EC51-F7FC-7CA6-D8A31083B5CA}" dt="2023-02-19T14:54:37.114" v="23" actId="20577"/>
          <ac:spMkLst>
            <pc:docMk/>
            <pc:sldMk cId="3344296747" sldId="281"/>
            <ac:spMk id="9" creationId="{F0180FFE-61B8-2EBF-0381-EED77607B4AE}"/>
          </ac:spMkLst>
        </pc:spChg>
      </pc:sldChg>
    </pc:docChg>
  </pc:docChgLst>
  <pc:docChgLst>
    <pc:chgData name="BUI SON NAM 20191975" userId="89ecff1d-8dcf-4fcc-8c2a-3a9bea95ede2" providerId="ADAL" clId="{DDFA8218-7C6D-43D7-9528-68D31007D35F}"/>
    <pc:docChg chg="undo custSel modSld">
      <pc:chgData name="BUI SON NAM 20191975" userId="89ecff1d-8dcf-4fcc-8c2a-3a9bea95ede2" providerId="ADAL" clId="{DDFA8218-7C6D-43D7-9528-68D31007D35F}" dt="2023-02-19T15:47:53.199" v="281" actId="20577"/>
      <pc:docMkLst>
        <pc:docMk/>
      </pc:docMkLst>
      <pc:sldChg chg="modSp mod">
        <pc:chgData name="BUI SON NAM 20191975" userId="89ecff1d-8dcf-4fcc-8c2a-3a9bea95ede2" providerId="ADAL" clId="{DDFA8218-7C6D-43D7-9528-68D31007D35F}" dt="2023-02-19T15:47:53.199" v="281" actId="20577"/>
        <pc:sldMkLst>
          <pc:docMk/>
          <pc:sldMk cId="3961578055" sldId="270"/>
        </pc:sldMkLst>
        <pc:spChg chg="mod">
          <ac:chgData name="BUI SON NAM 20191975" userId="89ecff1d-8dcf-4fcc-8c2a-3a9bea95ede2" providerId="ADAL" clId="{DDFA8218-7C6D-43D7-9528-68D31007D35F}" dt="2023-02-19T15:47:53.199" v="281" actId="20577"/>
          <ac:spMkLst>
            <pc:docMk/>
            <pc:sldMk cId="3961578055" sldId="270"/>
            <ac:spMk id="3" creationId="{3573E091-9DCD-4DE7-96D1-A93E44E0F5B9}"/>
          </ac:spMkLst>
        </pc:spChg>
      </pc:sldChg>
      <pc:sldChg chg="modSp mod">
        <pc:chgData name="BUI SON NAM 20191975" userId="89ecff1d-8dcf-4fcc-8c2a-3a9bea95ede2" providerId="ADAL" clId="{DDFA8218-7C6D-43D7-9528-68D31007D35F}" dt="2023-02-19T15:47:35.445" v="280" actId="2711"/>
        <pc:sldMkLst>
          <pc:docMk/>
          <pc:sldMk cId="434609477" sldId="280"/>
        </pc:sldMkLst>
        <pc:graphicFrameChg chg="modGraphic">
          <ac:chgData name="BUI SON NAM 20191975" userId="89ecff1d-8dcf-4fcc-8c2a-3a9bea95ede2" providerId="ADAL" clId="{DDFA8218-7C6D-43D7-9528-68D31007D35F}" dt="2023-02-19T15:47:35.445" v="280" actId="2711"/>
          <ac:graphicFrameMkLst>
            <pc:docMk/>
            <pc:sldMk cId="434609477" sldId="280"/>
            <ac:graphicFrameMk id="6" creationId="{8456F064-3F38-1AD1-3AB0-F967620AA07D}"/>
          </ac:graphicFrameMkLst>
        </pc:graphicFrameChg>
      </pc:sldChg>
      <pc:sldChg chg="modSp mod">
        <pc:chgData name="BUI SON NAM 20191975" userId="89ecff1d-8dcf-4fcc-8c2a-3a9bea95ede2" providerId="ADAL" clId="{DDFA8218-7C6D-43D7-9528-68D31007D35F}" dt="2023-02-19T15:36:24.890" v="227" actId="20577"/>
        <pc:sldMkLst>
          <pc:docMk/>
          <pc:sldMk cId="3344296747" sldId="281"/>
        </pc:sldMkLst>
        <pc:spChg chg="mod">
          <ac:chgData name="BUI SON NAM 20191975" userId="89ecff1d-8dcf-4fcc-8c2a-3a9bea95ede2" providerId="ADAL" clId="{DDFA8218-7C6D-43D7-9528-68D31007D35F}" dt="2023-02-19T15:36:24.890" v="227" actId="20577"/>
          <ac:spMkLst>
            <pc:docMk/>
            <pc:sldMk cId="3344296747" sldId="281"/>
            <ac:spMk id="9" creationId="{F0180FFE-61B8-2EBF-0381-EED77607B4AE}"/>
          </ac:spMkLst>
        </pc:spChg>
      </pc:sldChg>
    </pc:docChg>
  </pc:docChgLst>
  <pc:docChgLst>
    <pc:chgData name="NGUYEN VIET ANH 20191680" userId="S::anh.nv191680@sis.hust.edu.vn::71d8684e-3d9e-43d8-8c49-c3ccc858f3cb" providerId="AD" clId="Web-{D1D7778A-FABE-00A2-B9C9-FBE32F6EC2A0}"/>
    <pc:docChg chg="modSld">
      <pc:chgData name="NGUYEN VIET ANH 20191680" userId="S::anh.nv191680@sis.hust.edu.vn::71d8684e-3d9e-43d8-8c49-c3ccc858f3cb" providerId="AD" clId="Web-{D1D7778A-FABE-00A2-B9C9-FBE32F6EC2A0}" dt="2023-02-20T16:57:08.250" v="0" actId="1076"/>
      <pc:docMkLst>
        <pc:docMk/>
      </pc:docMkLst>
      <pc:sldChg chg="modSp">
        <pc:chgData name="NGUYEN VIET ANH 20191680" userId="S::anh.nv191680@sis.hust.edu.vn::71d8684e-3d9e-43d8-8c49-c3ccc858f3cb" providerId="AD" clId="Web-{D1D7778A-FABE-00A2-B9C9-FBE32F6EC2A0}" dt="2023-02-20T16:57:08.250" v="0" actId="1076"/>
        <pc:sldMkLst>
          <pc:docMk/>
          <pc:sldMk cId="3462664614" sldId="274"/>
        </pc:sldMkLst>
        <pc:spChg chg="mod">
          <ac:chgData name="NGUYEN VIET ANH 20191680" userId="S::anh.nv191680@sis.hust.edu.vn::71d8684e-3d9e-43d8-8c49-c3ccc858f3cb" providerId="AD" clId="Web-{D1D7778A-FABE-00A2-B9C9-FBE32F6EC2A0}" dt="2023-02-20T16:57:08.250" v="0" actId="1076"/>
          <ac:spMkLst>
            <pc:docMk/>
            <pc:sldMk cId="3462664614" sldId="274"/>
            <ac:spMk id="7" creationId="{408628FD-1826-2129-C3C1-13BC3F376D58}"/>
          </ac:spMkLst>
        </pc:spChg>
      </pc:sldChg>
    </pc:docChg>
  </pc:docChgLst>
  <pc:docChgLst>
    <pc:chgData name="LE DINH TU 20192142" userId="8f066c7b-b5c4-4f94-8bfb-98bedf10cdc8" providerId="ADAL" clId="{C2BB7A24-FB0F-491F-AA53-1BAAB8DC7FB1}"/>
    <pc:docChg chg="undo custSel addSld delSld modSld sldOrd">
      <pc:chgData name="LE DINH TU 20192142" userId="8f066c7b-b5c4-4f94-8bfb-98bedf10cdc8" providerId="ADAL" clId="{C2BB7A24-FB0F-491F-AA53-1BAAB8DC7FB1}" dt="2023-02-22T07:08:38.049" v="685" actId="47"/>
      <pc:docMkLst>
        <pc:docMk/>
      </pc:docMkLst>
      <pc:sldChg chg="del">
        <pc:chgData name="LE DINH TU 20192142" userId="8f066c7b-b5c4-4f94-8bfb-98bedf10cdc8" providerId="ADAL" clId="{C2BB7A24-FB0F-491F-AA53-1BAAB8DC7FB1}" dt="2023-02-22T07:08:32.273" v="677" actId="47"/>
        <pc:sldMkLst>
          <pc:docMk/>
          <pc:sldMk cId="3505952789" sldId="258"/>
        </pc:sldMkLst>
      </pc:sldChg>
      <pc:sldChg chg="del">
        <pc:chgData name="LE DINH TU 20192142" userId="8f066c7b-b5c4-4f94-8bfb-98bedf10cdc8" providerId="ADAL" clId="{C2BB7A24-FB0F-491F-AA53-1BAAB8DC7FB1}" dt="2023-02-22T07:08:24.732" v="672" actId="47"/>
        <pc:sldMkLst>
          <pc:docMk/>
          <pc:sldMk cId="64084651" sldId="261"/>
        </pc:sldMkLst>
      </pc:sldChg>
      <pc:sldChg chg="add del">
        <pc:chgData name="LE DINH TU 20192142" userId="8f066c7b-b5c4-4f94-8bfb-98bedf10cdc8" providerId="ADAL" clId="{C2BB7A24-FB0F-491F-AA53-1BAAB8DC7FB1}" dt="2023-02-22T07:08:38.049" v="685" actId="47"/>
        <pc:sldMkLst>
          <pc:docMk/>
          <pc:sldMk cId="2790627162" sldId="262"/>
        </pc:sldMkLst>
      </pc:sldChg>
      <pc:sldChg chg="del">
        <pc:chgData name="LE DINH TU 20192142" userId="8f066c7b-b5c4-4f94-8bfb-98bedf10cdc8" providerId="ADAL" clId="{C2BB7A24-FB0F-491F-AA53-1BAAB8DC7FB1}" dt="2023-02-22T07:08:32.322" v="678" actId="47"/>
        <pc:sldMkLst>
          <pc:docMk/>
          <pc:sldMk cId="2287700220" sldId="264"/>
        </pc:sldMkLst>
      </pc:sldChg>
      <pc:sldChg chg="del">
        <pc:chgData name="LE DINH TU 20192142" userId="8f066c7b-b5c4-4f94-8bfb-98bedf10cdc8" providerId="ADAL" clId="{C2BB7A24-FB0F-491F-AA53-1BAAB8DC7FB1}" dt="2023-02-22T07:08:33.548" v="680" actId="47"/>
        <pc:sldMkLst>
          <pc:docMk/>
          <pc:sldMk cId="3092516354" sldId="265"/>
        </pc:sldMkLst>
      </pc:sldChg>
      <pc:sldChg chg="del">
        <pc:chgData name="LE DINH TU 20192142" userId="8f066c7b-b5c4-4f94-8bfb-98bedf10cdc8" providerId="ADAL" clId="{C2BB7A24-FB0F-491F-AA53-1BAAB8DC7FB1}" dt="2023-02-22T07:08:34.183" v="681" actId="47"/>
        <pc:sldMkLst>
          <pc:docMk/>
          <pc:sldMk cId="428433212" sldId="266"/>
        </pc:sldMkLst>
      </pc:sldChg>
      <pc:sldChg chg="del">
        <pc:chgData name="LE DINH TU 20192142" userId="8f066c7b-b5c4-4f94-8bfb-98bedf10cdc8" providerId="ADAL" clId="{C2BB7A24-FB0F-491F-AA53-1BAAB8DC7FB1}" dt="2023-02-22T07:08:34.557" v="682" actId="47"/>
        <pc:sldMkLst>
          <pc:docMk/>
          <pc:sldMk cId="3001568464" sldId="267"/>
        </pc:sldMkLst>
      </pc:sldChg>
      <pc:sldChg chg="del">
        <pc:chgData name="LE DINH TU 20192142" userId="8f066c7b-b5c4-4f94-8bfb-98bedf10cdc8" providerId="ADAL" clId="{C2BB7A24-FB0F-491F-AA53-1BAAB8DC7FB1}" dt="2023-02-22T07:08:35.437" v="683" actId="47"/>
        <pc:sldMkLst>
          <pc:docMk/>
          <pc:sldMk cId="3594598399" sldId="268"/>
        </pc:sldMkLst>
      </pc:sldChg>
      <pc:sldChg chg="del">
        <pc:chgData name="LE DINH TU 20192142" userId="8f066c7b-b5c4-4f94-8bfb-98bedf10cdc8" providerId="ADAL" clId="{C2BB7A24-FB0F-491F-AA53-1BAAB8DC7FB1}" dt="2023-02-22T07:08:32.934" v="679" actId="47"/>
        <pc:sldMkLst>
          <pc:docMk/>
          <pc:sldMk cId="3755721247" sldId="269"/>
        </pc:sldMkLst>
      </pc:sldChg>
      <pc:sldChg chg="modSp mod">
        <pc:chgData name="LE DINH TU 20192142" userId="8f066c7b-b5c4-4f94-8bfb-98bedf10cdc8" providerId="ADAL" clId="{C2BB7A24-FB0F-491F-AA53-1BAAB8DC7FB1}" dt="2023-02-20T15:09:54.521" v="667" actId="14734"/>
        <pc:sldMkLst>
          <pc:docMk/>
          <pc:sldMk cId="3127572308" sldId="276"/>
        </pc:sldMkLst>
        <pc:spChg chg="mod">
          <ac:chgData name="LE DINH TU 20192142" userId="8f066c7b-b5c4-4f94-8bfb-98bedf10cdc8" providerId="ADAL" clId="{C2BB7A24-FB0F-491F-AA53-1BAAB8DC7FB1}" dt="2023-02-20T09:26:21.350" v="666" actId="20577"/>
          <ac:spMkLst>
            <pc:docMk/>
            <pc:sldMk cId="3127572308" sldId="276"/>
            <ac:spMk id="3" creationId="{3573E091-9DCD-4DE7-96D1-A93E44E0F5B9}"/>
          </ac:spMkLst>
        </pc:spChg>
        <pc:graphicFrameChg chg="mod modGraphic">
          <ac:chgData name="LE DINH TU 20192142" userId="8f066c7b-b5c4-4f94-8bfb-98bedf10cdc8" providerId="ADAL" clId="{C2BB7A24-FB0F-491F-AA53-1BAAB8DC7FB1}" dt="2023-02-20T15:09:54.521" v="667" actId="14734"/>
          <ac:graphicFrameMkLst>
            <pc:docMk/>
            <pc:sldMk cId="3127572308" sldId="276"/>
            <ac:graphicFrameMk id="8" creationId="{89E204BC-6BFC-78A4-A09B-4DC1E65BAE2E}"/>
          </ac:graphicFrameMkLst>
        </pc:graphicFrameChg>
      </pc:sldChg>
      <pc:sldChg chg="ord">
        <pc:chgData name="LE DINH TU 20192142" userId="8f066c7b-b5c4-4f94-8bfb-98bedf10cdc8" providerId="ADAL" clId="{C2BB7A24-FB0F-491F-AA53-1BAAB8DC7FB1}" dt="2023-02-19T15:36:04.891" v="169"/>
        <pc:sldMkLst>
          <pc:docMk/>
          <pc:sldMk cId="1970570042" sldId="277"/>
        </pc:sldMkLst>
      </pc:sldChg>
      <pc:sldChg chg="modSp mod">
        <pc:chgData name="LE DINH TU 20192142" userId="8f066c7b-b5c4-4f94-8bfb-98bedf10cdc8" providerId="ADAL" clId="{C2BB7A24-FB0F-491F-AA53-1BAAB8DC7FB1}" dt="2023-02-19T15:31:05.466" v="149" actId="20577"/>
        <pc:sldMkLst>
          <pc:docMk/>
          <pc:sldMk cId="434609477" sldId="280"/>
        </pc:sldMkLst>
        <pc:graphicFrameChg chg="mod modGraphic">
          <ac:chgData name="LE DINH TU 20192142" userId="8f066c7b-b5c4-4f94-8bfb-98bedf10cdc8" providerId="ADAL" clId="{C2BB7A24-FB0F-491F-AA53-1BAAB8DC7FB1}" dt="2023-02-19T15:31:05.466" v="149" actId="20577"/>
          <ac:graphicFrameMkLst>
            <pc:docMk/>
            <pc:sldMk cId="434609477" sldId="280"/>
            <ac:graphicFrameMk id="6" creationId="{8456F064-3F38-1AD1-3AB0-F967620AA07D}"/>
          </ac:graphicFrameMkLst>
        </pc:graphicFrameChg>
      </pc:sldChg>
      <pc:sldChg chg="modSp mod">
        <pc:chgData name="LE DINH TU 20192142" userId="8f066c7b-b5c4-4f94-8bfb-98bedf10cdc8" providerId="ADAL" clId="{C2BB7A24-FB0F-491F-AA53-1BAAB8DC7FB1}" dt="2023-02-19T15:52:28.313" v="178" actId="14100"/>
        <pc:sldMkLst>
          <pc:docMk/>
          <pc:sldMk cId="3344296747" sldId="281"/>
        </pc:sldMkLst>
        <pc:spChg chg="mod">
          <ac:chgData name="LE DINH TU 20192142" userId="8f066c7b-b5c4-4f94-8bfb-98bedf10cdc8" providerId="ADAL" clId="{C2BB7A24-FB0F-491F-AA53-1BAAB8DC7FB1}" dt="2023-02-19T15:51:11.658" v="174" actId="123"/>
          <ac:spMkLst>
            <pc:docMk/>
            <pc:sldMk cId="3344296747" sldId="281"/>
            <ac:spMk id="9" creationId="{F0180FFE-61B8-2EBF-0381-EED77607B4AE}"/>
          </ac:spMkLst>
        </pc:spChg>
        <pc:picChg chg="mod">
          <ac:chgData name="LE DINH TU 20192142" userId="8f066c7b-b5c4-4f94-8bfb-98bedf10cdc8" providerId="ADAL" clId="{C2BB7A24-FB0F-491F-AA53-1BAAB8DC7FB1}" dt="2023-02-19T15:52:28.313" v="178" actId="14100"/>
          <ac:picMkLst>
            <pc:docMk/>
            <pc:sldMk cId="3344296747" sldId="281"/>
            <ac:picMk id="7" creationId="{BC2CDF1A-6631-D59F-3EB2-B91CE90054B3}"/>
          </ac:picMkLst>
        </pc:picChg>
      </pc:sldChg>
      <pc:sldChg chg="addSp delSp modSp mod">
        <pc:chgData name="LE DINH TU 20192142" userId="8f066c7b-b5c4-4f94-8bfb-98bedf10cdc8" providerId="ADAL" clId="{C2BB7A24-FB0F-491F-AA53-1BAAB8DC7FB1}" dt="2023-02-20T01:23:08.124" v="664" actId="20577"/>
        <pc:sldMkLst>
          <pc:docMk/>
          <pc:sldMk cId="101285223" sldId="282"/>
        </pc:sldMkLst>
        <pc:spChg chg="mod">
          <ac:chgData name="LE DINH TU 20192142" userId="8f066c7b-b5c4-4f94-8bfb-98bedf10cdc8" providerId="ADAL" clId="{C2BB7A24-FB0F-491F-AA53-1BAAB8DC7FB1}" dt="2023-02-19T16:10:13.842" v="184" actId="14100"/>
          <ac:spMkLst>
            <pc:docMk/>
            <pc:sldMk cId="101285223" sldId="282"/>
            <ac:spMk id="5" creationId="{3A059A8A-1450-08AF-FD4C-9DC5CDB06375}"/>
          </ac:spMkLst>
        </pc:spChg>
        <pc:spChg chg="add mod">
          <ac:chgData name="LE DINH TU 20192142" userId="8f066c7b-b5c4-4f94-8bfb-98bedf10cdc8" providerId="ADAL" clId="{C2BB7A24-FB0F-491F-AA53-1BAAB8DC7FB1}" dt="2023-02-20T01:23:08.124" v="664" actId="20577"/>
          <ac:spMkLst>
            <pc:docMk/>
            <pc:sldMk cId="101285223" sldId="282"/>
            <ac:spMk id="6" creationId="{F22CD42B-3A39-901E-3870-CEB7C8E1E81F}"/>
          </ac:spMkLst>
        </pc:spChg>
        <pc:spChg chg="del">
          <ac:chgData name="LE DINH TU 20192142" userId="8f066c7b-b5c4-4f94-8bfb-98bedf10cdc8" providerId="ADAL" clId="{C2BB7A24-FB0F-491F-AA53-1BAAB8DC7FB1}" dt="2023-02-19T16:27:14.369" v="662" actId="478"/>
          <ac:spMkLst>
            <pc:docMk/>
            <pc:sldMk cId="101285223" sldId="282"/>
            <ac:spMk id="16" creationId="{3ACFF76F-2DDF-D585-A184-E685F94AFDAF}"/>
          </ac:spMkLst>
        </pc:spChg>
        <pc:spChg chg="del">
          <ac:chgData name="LE DINH TU 20192142" userId="8f066c7b-b5c4-4f94-8bfb-98bedf10cdc8" providerId="ADAL" clId="{C2BB7A24-FB0F-491F-AA53-1BAAB8DC7FB1}" dt="2023-02-19T16:27:11.530" v="661" actId="478"/>
          <ac:spMkLst>
            <pc:docMk/>
            <pc:sldMk cId="101285223" sldId="282"/>
            <ac:spMk id="17" creationId="{B5702429-0271-52CB-76C7-919680DC70C4}"/>
          </ac:spMkLst>
        </pc:spChg>
        <pc:picChg chg="mod">
          <ac:chgData name="LE DINH TU 20192142" userId="8f066c7b-b5c4-4f94-8bfb-98bedf10cdc8" providerId="ADAL" clId="{C2BB7A24-FB0F-491F-AA53-1BAAB8DC7FB1}" dt="2023-02-19T16:31:46.326" v="663" actId="14826"/>
          <ac:picMkLst>
            <pc:docMk/>
            <pc:sldMk cId="101285223" sldId="282"/>
            <ac:picMk id="3" creationId="{F002CB24-C057-7B28-D556-9308B8E783FA}"/>
          </ac:picMkLst>
        </pc:picChg>
      </pc:sldChg>
      <pc:sldChg chg="modSp mod">
        <pc:chgData name="LE DINH TU 20192142" userId="8f066c7b-b5c4-4f94-8bfb-98bedf10cdc8" providerId="ADAL" clId="{C2BB7A24-FB0F-491F-AA53-1BAAB8DC7FB1}" dt="2023-02-21T23:17:47.539" v="671" actId="196"/>
        <pc:sldMkLst>
          <pc:docMk/>
          <pc:sldMk cId="3988173853" sldId="283"/>
        </pc:sldMkLst>
        <pc:picChg chg="mod">
          <ac:chgData name="LE DINH TU 20192142" userId="8f066c7b-b5c4-4f94-8bfb-98bedf10cdc8" providerId="ADAL" clId="{C2BB7A24-FB0F-491F-AA53-1BAAB8DC7FB1}" dt="2023-02-21T23:17:47.539" v="671" actId="196"/>
          <ac:picMkLst>
            <pc:docMk/>
            <pc:sldMk cId="3988173853" sldId="283"/>
            <ac:picMk id="6" creationId="{4A5ED51F-E2F5-B4B5-A98E-F41DD958DF80}"/>
          </ac:picMkLst>
        </pc:picChg>
      </pc:sldChg>
      <pc:sldChg chg="del">
        <pc:chgData name="LE DINH TU 20192142" userId="8f066c7b-b5c4-4f94-8bfb-98bedf10cdc8" providerId="ADAL" clId="{C2BB7A24-FB0F-491F-AA53-1BAAB8DC7FB1}" dt="2023-02-22T07:08:27.755" v="673" actId="47"/>
        <pc:sldMkLst>
          <pc:docMk/>
          <pc:sldMk cId="437389203" sldId="284"/>
        </pc:sldMkLst>
      </pc:sldChg>
      <pc:sldChg chg="del">
        <pc:chgData name="LE DINH TU 20192142" userId="8f066c7b-b5c4-4f94-8bfb-98bedf10cdc8" providerId="ADAL" clId="{C2BB7A24-FB0F-491F-AA53-1BAAB8DC7FB1}" dt="2023-02-22T07:08:30.763" v="674" actId="47"/>
        <pc:sldMkLst>
          <pc:docMk/>
          <pc:sldMk cId="743740055" sldId="285"/>
        </pc:sldMkLst>
      </pc:sldChg>
      <pc:sldChg chg="del">
        <pc:chgData name="LE DINH TU 20192142" userId="8f066c7b-b5c4-4f94-8bfb-98bedf10cdc8" providerId="ADAL" clId="{C2BB7A24-FB0F-491F-AA53-1BAAB8DC7FB1}" dt="2023-02-22T07:08:31.374" v="675" actId="47"/>
        <pc:sldMkLst>
          <pc:docMk/>
          <pc:sldMk cId="2819038032" sldId="286"/>
        </pc:sldMkLst>
      </pc:sldChg>
      <pc:sldChg chg="del">
        <pc:chgData name="LE DINH TU 20192142" userId="8f066c7b-b5c4-4f94-8bfb-98bedf10cdc8" providerId="ADAL" clId="{C2BB7A24-FB0F-491F-AA53-1BAAB8DC7FB1}" dt="2023-02-22T07:08:31.868" v="676" actId="47"/>
        <pc:sldMkLst>
          <pc:docMk/>
          <pc:sldMk cId="1691229500" sldId="287"/>
        </pc:sldMkLst>
      </pc:sldChg>
    </pc:docChg>
  </pc:docChgLst>
  <pc:docChgLst>
    <pc:chgData name="LE DINH TU 20192142" userId="S::tu.ld192142@sis.hust.edu.vn::8f066c7b-b5c4-4f94-8bfb-98bedf10cdc8" providerId="AD" clId="Web-{055D31C1-9D99-39FE-8FAB-49EFC12804EC}"/>
    <pc:docChg chg="modSld">
      <pc:chgData name="LE DINH TU 20192142" userId="S::tu.ld192142@sis.hust.edu.vn::8f066c7b-b5c4-4f94-8bfb-98bedf10cdc8" providerId="AD" clId="Web-{055D31C1-9D99-39FE-8FAB-49EFC12804EC}" dt="2023-02-19T15:00:06.718" v="289"/>
      <pc:docMkLst>
        <pc:docMk/>
      </pc:docMkLst>
      <pc:sldChg chg="modSp">
        <pc:chgData name="LE DINH TU 20192142" userId="S::tu.ld192142@sis.hust.edu.vn::8f066c7b-b5c4-4f94-8bfb-98bedf10cdc8" providerId="AD" clId="Web-{055D31C1-9D99-39FE-8FAB-49EFC12804EC}" dt="2023-02-19T15:00:06.718" v="289"/>
        <pc:sldMkLst>
          <pc:docMk/>
          <pc:sldMk cId="434609477" sldId="280"/>
        </pc:sldMkLst>
        <pc:graphicFrameChg chg="mod modGraphic">
          <ac:chgData name="LE DINH TU 20192142" userId="S::tu.ld192142@sis.hust.edu.vn::8f066c7b-b5c4-4f94-8bfb-98bedf10cdc8" providerId="AD" clId="Web-{055D31C1-9D99-39FE-8FAB-49EFC12804EC}" dt="2023-02-19T15:00:06.718" v="289"/>
          <ac:graphicFrameMkLst>
            <pc:docMk/>
            <pc:sldMk cId="434609477" sldId="280"/>
            <ac:graphicFrameMk id="6" creationId="{8456F064-3F38-1AD1-3AB0-F967620AA07D}"/>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2/22/2023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2/22/2023</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2/22/2023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2/22/2023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2/22/2023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2/22/2023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2/22/2023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2/22/2023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2/22/2023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2/22/2023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2/22/2023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2/22/2023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 TỔNG QUAN HỆ THỐNG</a:t>
            </a: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4438"/>
            <a:ext cx="11514528" cy="534472"/>
          </a:xfrm>
        </p:spPr>
        <p:txBody>
          <a:bodyPr/>
          <a:lstStyle/>
          <a:p>
            <a:pPr marL="0" indent="0" algn="just">
              <a:buNone/>
            </a:pPr>
            <a:r>
              <a:rPr lang="vi-VN"/>
              <a:t>3. Lựa chọn cấu trúc mạng, phương pháp truyền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8" name="AutoShape 4" descr="Led 3mm màu xanh lá (màu)">
            <a:extLst>
              <a:ext uri="{FF2B5EF4-FFF2-40B4-BE49-F238E27FC236}">
                <a16:creationId xmlns:a16="http://schemas.microsoft.com/office/drawing/2014/main" id="{A2F62FC0-66C0-3515-9053-8595F88A1B88}"/>
              </a:ext>
            </a:extLst>
          </p:cNvPr>
          <p:cNvSpPr>
            <a:spLocks noChangeAspect="1" noChangeArrowheads="1"/>
          </p:cNvSpPr>
          <p:nvPr/>
        </p:nvSpPr>
        <p:spPr bwMode="auto">
          <a:xfrm>
            <a:off x="7025951" y="30246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6" name="Rectangle 15">
            <a:extLst>
              <a:ext uri="{FF2B5EF4-FFF2-40B4-BE49-F238E27FC236}">
                <a16:creationId xmlns:a16="http://schemas.microsoft.com/office/drawing/2014/main" id="{3ACFF76F-2DDF-D585-A184-E685F94AFDAF}"/>
              </a:ext>
            </a:extLst>
          </p:cNvPr>
          <p:cNvSpPr/>
          <p:nvPr/>
        </p:nvSpPr>
        <p:spPr>
          <a:xfrm>
            <a:off x="8444204" y="4845531"/>
            <a:ext cx="709126" cy="7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a:extLst>
              <a:ext uri="{FF2B5EF4-FFF2-40B4-BE49-F238E27FC236}">
                <a16:creationId xmlns:a16="http://schemas.microsoft.com/office/drawing/2014/main" id="{B5702429-0271-52CB-76C7-919680DC70C4}"/>
              </a:ext>
            </a:extLst>
          </p:cNvPr>
          <p:cNvSpPr/>
          <p:nvPr/>
        </p:nvSpPr>
        <p:spPr>
          <a:xfrm>
            <a:off x="7814387" y="4426361"/>
            <a:ext cx="1259633" cy="73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18">
            <a:extLst>
              <a:ext uri="{FF2B5EF4-FFF2-40B4-BE49-F238E27FC236}">
                <a16:creationId xmlns:a16="http://schemas.microsoft.com/office/drawing/2014/main" id="{7133BF89-7C42-AA9E-626A-0F0F50590717}"/>
              </a:ext>
            </a:extLst>
          </p:cNvPr>
          <p:cNvSpPr/>
          <p:nvPr/>
        </p:nvSpPr>
        <p:spPr>
          <a:xfrm>
            <a:off x="8302598" y="3817048"/>
            <a:ext cx="667139" cy="904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922685E3-9BDF-85FD-9D41-8B6CD39A47FF}"/>
              </a:ext>
            </a:extLst>
          </p:cNvPr>
          <p:cNvSpPr txBox="1"/>
          <p:nvPr/>
        </p:nvSpPr>
        <p:spPr>
          <a:xfrm>
            <a:off x="338736" y="1508910"/>
            <a:ext cx="4643811" cy="1384995"/>
          </a:xfrm>
          <a:prstGeom prst="rect">
            <a:avLst/>
          </a:prstGeom>
          <a:noFill/>
        </p:spPr>
        <p:txBody>
          <a:bodyPr wrap="square" rtlCol="0">
            <a:spAutoFit/>
          </a:bodyPr>
          <a:lstStyle/>
          <a:p>
            <a:pPr marL="0" indent="0" algn="just">
              <a:buNone/>
            </a:pPr>
            <a:r>
              <a:rPr lang="vi-VN" sz="2800"/>
              <a:t>3.2. Giao thức truyền thông</a:t>
            </a:r>
          </a:p>
          <a:p>
            <a:pPr marL="457200" indent="-457200" algn="just">
              <a:buFont typeface="Arial" panose="020B0604020202020204" pitchFamily="34" charset="0"/>
              <a:buChar char="•"/>
            </a:pPr>
            <a:r>
              <a:rPr lang="vi-VN" sz="2800"/>
              <a:t>Sử dụng giao thức HTTP đơn giản, phổ biến</a:t>
            </a:r>
          </a:p>
        </p:txBody>
      </p:sp>
      <p:pic>
        <p:nvPicPr>
          <p:cNvPr id="9" name="Picture 8">
            <a:extLst>
              <a:ext uri="{FF2B5EF4-FFF2-40B4-BE49-F238E27FC236}">
                <a16:creationId xmlns:a16="http://schemas.microsoft.com/office/drawing/2014/main" id="{E7ABDF23-FD78-CA59-FDCB-617D0D57B4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9994" y="1694920"/>
            <a:ext cx="4915918" cy="4089596"/>
          </a:xfrm>
          <a:prstGeom prst="rect">
            <a:avLst/>
          </a:prstGeom>
        </p:spPr>
      </p:pic>
    </p:spTree>
    <p:extLst>
      <p:ext uri="{BB962C8B-B14F-4D97-AF65-F5344CB8AC3E}">
        <p14:creationId xmlns:p14="http://schemas.microsoft.com/office/powerpoint/2010/main" val="386420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8E1B1-D9CD-415A-BCE5-B57F39B2F31D}"/>
              </a:ext>
            </a:extLst>
          </p:cNvPr>
          <p:cNvSpPr>
            <a:spLocks noGrp="1"/>
          </p:cNvSpPr>
          <p:nvPr>
            <p:ph sz="quarter" idx="13"/>
          </p:nvPr>
        </p:nvSpPr>
        <p:spPr>
          <a:xfrm>
            <a:off x="4558372" y="1684423"/>
            <a:ext cx="7391400" cy="4144769"/>
          </a:xfrm>
        </p:spPr>
        <p:txBody>
          <a:bodyPr/>
          <a:lstStyle/>
          <a:p>
            <a:pPr marL="571500" indent="-571500">
              <a:buFont typeface="+mj-lt"/>
              <a:buAutoNum type="romanUcPeriod"/>
            </a:pPr>
            <a:r>
              <a:rPr lang="vi-VN" sz="2400" b="1">
                <a:solidFill>
                  <a:schemeClr val="accent1">
                    <a:lumMod val="40000"/>
                    <a:lumOff val="60000"/>
                  </a:schemeClr>
                </a:solidFill>
              </a:rPr>
              <a:t>TỔNG QUAN HỆ THỐNG</a:t>
            </a:r>
          </a:p>
          <a:p>
            <a:pPr marL="571500" indent="-571500">
              <a:buFont typeface="+mj-lt"/>
              <a:buAutoNum type="romanUcPeriod"/>
            </a:pPr>
            <a:endParaRPr lang="vi-VN" sz="2400" b="1">
              <a:solidFill>
                <a:srgbClr val="002060"/>
              </a:solidFill>
            </a:endParaRPr>
          </a:p>
          <a:p>
            <a:pPr marL="571500" indent="-571500">
              <a:buFont typeface="+mj-lt"/>
              <a:buAutoNum type="romanUcPeriod"/>
            </a:pPr>
            <a:r>
              <a:rPr lang="vi-VN" sz="2400" b="1">
                <a:solidFill>
                  <a:srgbClr val="002060"/>
                </a:solidFill>
              </a:rPr>
              <a:t>PHÂN CÔNG NHIỆM VỤ</a:t>
            </a:r>
          </a:p>
          <a:p>
            <a:pPr marL="571500" indent="-571500">
              <a:buFont typeface="+mj-lt"/>
              <a:buAutoNum type="romanUcPeriod"/>
            </a:pPr>
            <a:endParaRPr lang="vi-VN" sz="2400" b="1">
              <a:solidFill>
                <a:schemeClr val="accent1">
                  <a:lumMod val="40000"/>
                  <a:lumOff val="60000"/>
                </a:schemeClr>
              </a:solidFill>
            </a:endParaRPr>
          </a:p>
          <a:p>
            <a:pPr marL="571500" indent="-571500">
              <a:buFont typeface="+mj-lt"/>
              <a:buAutoNum type="romanUcPeriod"/>
            </a:pPr>
            <a:r>
              <a:rPr lang="vi-VN" sz="2400" b="1">
                <a:solidFill>
                  <a:schemeClr val="accent1">
                    <a:lumMod val="40000"/>
                    <a:lumOff val="60000"/>
                  </a:schemeClr>
                </a:solidFill>
              </a:rPr>
              <a:t>TRIỂN KHAI HỆ THỐNG</a:t>
            </a:r>
          </a:p>
          <a:p>
            <a:pPr marL="571500" indent="-571500">
              <a:buFont typeface="+mj-lt"/>
              <a:buAutoNum type="romanUcPeriod"/>
            </a:pPr>
            <a:endParaRPr lang="vi-VN" sz="2400" b="1">
              <a:solidFill>
                <a:schemeClr val="accent1">
                  <a:lumMod val="40000"/>
                  <a:lumOff val="60000"/>
                </a:schemeClr>
              </a:solidFill>
            </a:endParaRPr>
          </a:p>
          <a:p>
            <a:pPr marL="571500" indent="-571500">
              <a:buFont typeface="+mj-lt"/>
              <a:buAutoNum type="romanUcPeriod"/>
            </a:pPr>
            <a:r>
              <a:rPr lang="vi-VN" sz="2400" b="1">
                <a:solidFill>
                  <a:schemeClr val="accent1">
                    <a:lumMod val="40000"/>
                    <a:lumOff val="60000"/>
                  </a:schemeClr>
                </a:solidFill>
              </a:rPr>
              <a:t>KẾT QUẢ ĐẠT ĐƯỢC VÀ HƯỚNG PHÁT TRIỂN</a:t>
            </a:r>
          </a:p>
          <a:p>
            <a:pPr marL="571500" indent="-571500">
              <a:buFont typeface="+mj-lt"/>
              <a:buAutoNum type="romanUcPeriod"/>
            </a:pPr>
            <a:endParaRPr lang="en-US"/>
          </a:p>
        </p:txBody>
      </p:sp>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58372" y="810759"/>
            <a:ext cx="7391400" cy="436098"/>
          </a:xfrm>
        </p:spPr>
        <p:txBody>
          <a:bodyPr/>
          <a:lstStyle/>
          <a:p>
            <a:r>
              <a:rPr lang="en-US" sz="3200">
                <a:solidFill>
                  <a:schemeClr val="tx1">
                    <a:lumMod val="95000"/>
                    <a:lumOff val="5000"/>
                  </a:schemeClr>
                </a:solidFill>
              </a:rPr>
              <a:t>NỘI DUNG</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11</a:t>
            </a:fld>
            <a:endParaRPr lang="en-US"/>
          </a:p>
        </p:txBody>
      </p:sp>
    </p:spTree>
    <p:extLst>
      <p:ext uri="{BB962C8B-B14F-4D97-AF65-F5344CB8AC3E}">
        <p14:creationId xmlns:p14="http://schemas.microsoft.com/office/powerpoint/2010/main" val="800807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II. PHÂN CÔNG NHIỆM VỤ</a:t>
            </a:r>
            <a:endParaRPr lang="en-US"/>
          </a:p>
        </p:txBody>
      </p:sp>
      <p:graphicFrame>
        <p:nvGraphicFramePr>
          <p:cNvPr id="6" name="Table 6">
            <a:extLst>
              <a:ext uri="{FF2B5EF4-FFF2-40B4-BE49-F238E27FC236}">
                <a16:creationId xmlns:a16="http://schemas.microsoft.com/office/drawing/2014/main" id="{8456F064-3F38-1AD1-3AB0-F967620AA07D}"/>
              </a:ext>
            </a:extLst>
          </p:cNvPr>
          <p:cNvGraphicFramePr>
            <a:graphicFrameLocks noGrp="1"/>
          </p:cNvGraphicFramePr>
          <p:nvPr>
            <p:ph sz="quarter" idx="13"/>
            <p:extLst>
              <p:ext uri="{D42A27DB-BD31-4B8C-83A1-F6EECF244321}">
                <p14:modId xmlns:p14="http://schemas.microsoft.com/office/powerpoint/2010/main" val="2930005959"/>
              </p:ext>
            </p:extLst>
          </p:nvPr>
        </p:nvGraphicFramePr>
        <p:xfrm>
          <a:off x="1102444" y="2595968"/>
          <a:ext cx="9749058" cy="1483360"/>
        </p:xfrm>
        <a:graphic>
          <a:graphicData uri="http://schemas.openxmlformats.org/drawingml/2006/table">
            <a:tbl>
              <a:tblPr firstRow="1" bandRow="1">
                <a:tableStyleId>{5C22544A-7EE6-4342-B048-85BDC9FD1C3A}</a:tableStyleId>
              </a:tblPr>
              <a:tblGrid>
                <a:gridCol w="1593740">
                  <a:extLst>
                    <a:ext uri="{9D8B030D-6E8A-4147-A177-3AD203B41FA5}">
                      <a16:colId xmlns:a16="http://schemas.microsoft.com/office/drawing/2014/main" val="3775968516"/>
                    </a:ext>
                  </a:extLst>
                </a:gridCol>
                <a:gridCol w="8155318">
                  <a:extLst>
                    <a:ext uri="{9D8B030D-6E8A-4147-A177-3AD203B41FA5}">
                      <a16:colId xmlns:a16="http://schemas.microsoft.com/office/drawing/2014/main" val="1995970963"/>
                    </a:ext>
                  </a:extLst>
                </a:gridCol>
              </a:tblGrid>
              <a:tr h="370840">
                <a:tc>
                  <a:txBody>
                    <a:bodyPr/>
                    <a:lstStyle/>
                    <a:p>
                      <a:pPr algn="ctr"/>
                      <a:r>
                        <a:rPr lang="vi-VN"/>
                        <a:t>Thành viên</a:t>
                      </a:r>
                    </a:p>
                  </a:txBody>
                  <a:tcPr/>
                </a:tc>
                <a:tc>
                  <a:txBody>
                    <a:bodyPr/>
                    <a:lstStyle/>
                    <a:p>
                      <a:pPr algn="ctr"/>
                      <a:r>
                        <a:rPr lang="vi-VN"/>
                        <a:t>Nhiệm vụ</a:t>
                      </a:r>
                    </a:p>
                  </a:txBody>
                  <a:tcPr/>
                </a:tc>
                <a:extLst>
                  <a:ext uri="{0D108BD9-81ED-4DB2-BD59-A6C34878D82A}">
                    <a16:rowId xmlns:a16="http://schemas.microsoft.com/office/drawing/2014/main" val="3186964450"/>
                  </a:ext>
                </a:extLst>
              </a:tr>
              <a:tr h="370840">
                <a:tc>
                  <a:txBody>
                    <a:bodyPr/>
                    <a:lstStyle/>
                    <a:p>
                      <a:r>
                        <a:rPr lang="vi-VN"/>
                        <a:t>Lê Thanh Hải</a:t>
                      </a:r>
                    </a:p>
                  </a:txBody>
                  <a:tcPr/>
                </a:tc>
                <a:tc>
                  <a:txBody>
                    <a:bodyPr/>
                    <a:lstStyle/>
                    <a:p>
                      <a:r>
                        <a:rPr lang="vi-VN"/>
                        <a:t>Lập trình app, node cảm biến</a:t>
                      </a:r>
                      <a:r>
                        <a:rPr lang="vi-VN">
                          <a:latin typeface="Lato" panose="020F0502020204030203" pitchFamily="34" charset="0"/>
                          <a:ea typeface="Lato" panose="020F0502020204030203" pitchFamily="34" charset="0"/>
                          <a:cs typeface="Lato" panose="020F0502020204030203" pitchFamily="34" charset="0"/>
                        </a:rPr>
                        <a:t>, kiểm thử</a:t>
                      </a:r>
                      <a:endParaRPr lang="vi-VN"/>
                    </a:p>
                  </a:txBody>
                  <a:tcPr/>
                </a:tc>
                <a:extLst>
                  <a:ext uri="{0D108BD9-81ED-4DB2-BD59-A6C34878D82A}">
                    <a16:rowId xmlns:a16="http://schemas.microsoft.com/office/drawing/2014/main" val="3123683152"/>
                  </a:ext>
                </a:extLst>
              </a:tr>
              <a:tr h="370840">
                <a:tc>
                  <a:txBody>
                    <a:bodyPr/>
                    <a:lstStyle/>
                    <a:p>
                      <a:r>
                        <a:rPr lang="vi-VN"/>
                        <a:t>Lê Đình Tứ</a:t>
                      </a:r>
                    </a:p>
                  </a:txBody>
                  <a:tcPr/>
                </a:tc>
                <a:tc>
                  <a:txBody>
                    <a:bodyPr/>
                    <a:lstStyle/>
                    <a:p>
                      <a:r>
                        <a:rPr lang="vi-VN"/>
                        <a:t>Lập trình </a:t>
                      </a:r>
                      <a:r>
                        <a:rPr lang="vi-VN" sz="1800" kern="1200">
                          <a:solidFill>
                            <a:schemeClr val="dk1"/>
                          </a:solidFill>
                          <a:latin typeface="+mn-lt"/>
                          <a:ea typeface="+mn-ea"/>
                          <a:cs typeface="+mn-cs"/>
                        </a:rPr>
                        <a:t>server</a:t>
                      </a:r>
                      <a:r>
                        <a:rPr lang="en-US" sz="1800" kern="1200">
                          <a:solidFill>
                            <a:schemeClr val="dk1"/>
                          </a:solidFill>
                          <a:latin typeface="Lato" panose="020F0502020204030203" pitchFamily="34" charset="0"/>
                          <a:ea typeface="Lato" panose="020F0502020204030203" pitchFamily="34" charset="0"/>
                          <a:cs typeface="Lato" panose="020F0502020204030203" pitchFamily="34" charset="0"/>
                        </a:rPr>
                        <a:t>, </a:t>
                      </a:r>
                      <a:r>
                        <a:rPr lang="en-US" sz="1800" kern="1200">
                          <a:solidFill>
                            <a:schemeClr val="dk1"/>
                          </a:solidFill>
                          <a:latin typeface="Arial" panose="020B0604020202020204" pitchFamily="34" charset="0"/>
                          <a:ea typeface="Lato" panose="020F0502020204030203" pitchFamily="34" charset="0"/>
                          <a:cs typeface="Arial" panose="020B0604020202020204" pitchFamily="34" charset="0"/>
                        </a:rPr>
                        <a:t>lựa chọn giao thức</a:t>
                      </a:r>
                      <a:endParaRPr lang="vi-VN" sz="1800" kern="1200">
                        <a:solidFill>
                          <a:schemeClr val="dk1"/>
                        </a:solidFill>
                        <a:latin typeface="Arial" panose="020B0604020202020204" pitchFamily="34" charset="0"/>
                        <a:ea typeface="Lato" panose="020F0502020204030203" pitchFamily="34" charset="0"/>
                        <a:cs typeface="Arial" panose="020B0604020202020204" pitchFamily="34" charset="0"/>
                      </a:endParaRPr>
                    </a:p>
                  </a:txBody>
                  <a:tcPr/>
                </a:tc>
                <a:extLst>
                  <a:ext uri="{0D108BD9-81ED-4DB2-BD59-A6C34878D82A}">
                    <a16:rowId xmlns:a16="http://schemas.microsoft.com/office/drawing/2014/main" val="291649571"/>
                  </a:ext>
                </a:extLst>
              </a:tr>
              <a:tr h="370840">
                <a:tc>
                  <a:txBody>
                    <a:bodyPr/>
                    <a:lstStyle/>
                    <a:p>
                      <a:r>
                        <a:rPr lang="vi-VN"/>
                        <a:t>Bùi Sơn Nam</a:t>
                      </a:r>
                    </a:p>
                  </a:txBody>
                  <a:tcPr/>
                </a:tc>
                <a:tc>
                  <a:txBody>
                    <a:bodyPr/>
                    <a:lstStyle/>
                    <a:p>
                      <a:r>
                        <a:rPr lang="vi-VN">
                          <a:latin typeface="+mn-lt"/>
                        </a:rPr>
                        <a:t>Thiết kế thuật toán node cảm biến, </a:t>
                      </a:r>
                      <a:r>
                        <a:rPr lang="en-US">
                          <a:latin typeface="Arial" panose="020B0604020202020204" pitchFamily="34" charset="0"/>
                          <a:cs typeface="Arial" panose="020B0604020202020204" pitchFamily="34" charset="0"/>
                        </a:rPr>
                        <a:t>thiết kế </a:t>
                      </a:r>
                      <a:r>
                        <a:rPr lang="vi-VN">
                          <a:latin typeface="Arial" panose="020B0604020202020204" pitchFamily="34" charset="0"/>
                          <a:cs typeface="Arial" panose="020B0604020202020204" pitchFamily="34" charset="0"/>
                        </a:rPr>
                        <a:t>phần cứng</a:t>
                      </a:r>
                      <a:r>
                        <a:rPr lang="en-US">
                          <a:latin typeface="Arial" panose="020B0604020202020204" pitchFamily="34" charset="0"/>
                          <a:cs typeface="Arial" panose="020B0604020202020204" pitchFamily="34" charset="0"/>
                        </a:rPr>
                        <a:t>, tính toán công suất</a:t>
                      </a:r>
                      <a:endParaRPr lang="vi-VN">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6619970"/>
                  </a:ext>
                </a:extLst>
              </a:tr>
            </a:tbl>
          </a:graphicData>
        </a:graphic>
      </p:graphicFrame>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8" name="AutoShape 4" descr="Led 3mm màu xanh lá (màu)">
            <a:extLst>
              <a:ext uri="{FF2B5EF4-FFF2-40B4-BE49-F238E27FC236}">
                <a16:creationId xmlns:a16="http://schemas.microsoft.com/office/drawing/2014/main" id="{A2F62FC0-66C0-3515-9053-8595F88A1B88}"/>
              </a:ext>
            </a:extLst>
          </p:cNvPr>
          <p:cNvSpPr>
            <a:spLocks noChangeAspect="1" noChangeArrowheads="1"/>
          </p:cNvSpPr>
          <p:nvPr/>
        </p:nvSpPr>
        <p:spPr bwMode="auto">
          <a:xfrm>
            <a:off x="7025951" y="30246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6" name="Rectangle 15">
            <a:extLst>
              <a:ext uri="{FF2B5EF4-FFF2-40B4-BE49-F238E27FC236}">
                <a16:creationId xmlns:a16="http://schemas.microsoft.com/office/drawing/2014/main" id="{3ACFF76F-2DDF-D585-A184-E685F94AFDAF}"/>
              </a:ext>
            </a:extLst>
          </p:cNvPr>
          <p:cNvSpPr/>
          <p:nvPr/>
        </p:nvSpPr>
        <p:spPr>
          <a:xfrm>
            <a:off x="8444204" y="4845531"/>
            <a:ext cx="709126" cy="7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a:extLst>
              <a:ext uri="{FF2B5EF4-FFF2-40B4-BE49-F238E27FC236}">
                <a16:creationId xmlns:a16="http://schemas.microsoft.com/office/drawing/2014/main" id="{B5702429-0271-52CB-76C7-919680DC70C4}"/>
              </a:ext>
            </a:extLst>
          </p:cNvPr>
          <p:cNvSpPr/>
          <p:nvPr/>
        </p:nvSpPr>
        <p:spPr>
          <a:xfrm>
            <a:off x="7814387" y="4426361"/>
            <a:ext cx="1259633" cy="73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34609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8E1B1-D9CD-415A-BCE5-B57F39B2F31D}"/>
              </a:ext>
            </a:extLst>
          </p:cNvPr>
          <p:cNvSpPr>
            <a:spLocks noGrp="1"/>
          </p:cNvSpPr>
          <p:nvPr>
            <p:ph sz="quarter" idx="13"/>
          </p:nvPr>
        </p:nvSpPr>
        <p:spPr>
          <a:xfrm>
            <a:off x="4558372" y="1684423"/>
            <a:ext cx="7391400" cy="4144769"/>
          </a:xfrm>
        </p:spPr>
        <p:txBody>
          <a:bodyPr/>
          <a:lstStyle/>
          <a:p>
            <a:pPr marL="571500" indent="-571500">
              <a:buFont typeface="+mj-lt"/>
              <a:buAutoNum type="romanUcPeriod"/>
            </a:pPr>
            <a:r>
              <a:rPr lang="vi-VN" sz="2400" b="1">
                <a:solidFill>
                  <a:schemeClr val="accent1">
                    <a:lumMod val="40000"/>
                    <a:lumOff val="60000"/>
                  </a:schemeClr>
                </a:solidFill>
              </a:rPr>
              <a:t>TỔNG QUAN HỆ THỐNG</a:t>
            </a:r>
          </a:p>
          <a:p>
            <a:pPr marL="571500" indent="-571500">
              <a:buFont typeface="+mj-lt"/>
              <a:buAutoNum type="romanUcPeriod"/>
            </a:pPr>
            <a:endParaRPr lang="vi-VN" sz="2400" b="1">
              <a:solidFill>
                <a:srgbClr val="002060"/>
              </a:solidFill>
            </a:endParaRPr>
          </a:p>
          <a:p>
            <a:pPr marL="571500" indent="-571500">
              <a:buFont typeface="+mj-lt"/>
              <a:buAutoNum type="romanUcPeriod"/>
            </a:pPr>
            <a:r>
              <a:rPr lang="vi-VN" sz="2400" b="1">
                <a:solidFill>
                  <a:schemeClr val="accent1">
                    <a:lumMod val="40000"/>
                    <a:lumOff val="60000"/>
                  </a:schemeClr>
                </a:solidFill>
              </a:rPr>
              <a:t>PHÂN CÔNG NHIỆM VỤ</a:t>
            </a:r>
          </a:p>
          <a:p>
            <a:pPr marL="571500" indent="-571500">
              <a:buFont typeface="+mj-lt"/>
              <a:buAutoNum type="romanUcPeriod"/>
            </a:pPr>
            <a:endParaRPr lang="vi-VN" sz="2400" b="1">
              <a:solidFill>
                <a:schemeClr val="accent1">
                  <a:lumMod val="40000"/>
                  <a:lumOff val="60000"/>
                </a:schemeClr>
              </a:solidFill>
            </a:endParaRPr>
          </a:p>
          <a:p>
            <a:pPr marL="571500" indent="-571500">
              <a:buFont typeface="+mj-lt"/>
              <a:buAutoNum type="romanUcPeriod"/>
            </a:pPr>
            <a:r>
              <a:rPr lang="vi-VN" sz="2400" b="1">
                <a:solidFill>
                  <a:srgbClr val="002060"/>
                </a:solidFill>
              </a:rPr>
              <a:t>TRIỂN KHAI HỆ THỐNG</a:t>
            </a:r>
          </a:p>
          <a:p>
            <a:pPr marL="571500" indent="-571500">
              <a:buFont typeface="+mj-lt"/>
              <a:buAutoNum type="romanUcPeriod"/>
            </a:pPr>
            <a:endParaRPr lang="vi-VN" sz="2400" b="1">
              <a:solidFill>
                <a:schemeClr val="accent1">
                  <a:lumMod val="40000"/>
                  <a:lumOff val="60000"/>
                </a:schemeClr>
              </a:solidFill>
            </a:endParaRPr>
          </a:p>
          <a:p>
            <a:pPr marL="571500" indent="-571500">
              <a:buFont typeface="+mj-lt"/>
              <a:buAutoNum type="romanUcPeriod"/>
            </a:pPr>
            <a:r>
              <a:rPr lang="vi-VN" sz="2400" b="1">
                <a:solidFill>
                  <a:schemeClr val="accent1">
                    <a:lumMod val="40000"/>
                    <a:lumOff val="60000"/>
                  </a:schemeClr>
                </a:solidFill>
              </a:rPr>
              <a:t>KẾT QUẢ ĐẠT ĐƯỢC VÀ HƯỚNG PHÁT TRIỂN</a:t>
            </a:r>
          </a:p>
          <a:p>
            <a:pPr marL="571500" indent="-571500">
              <a:buFont typeface="+mj-lt"/>
              <a:buAutoNum type="romanUcPeriod"/>
            </a:pPr>
            <a:endParaRPr lang="en-US"/>
          </a:p>
        </p:txBody>
      </p:sp>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58372" y="810759"/>
            <a:ext cx="7391400" cy="436098"/>
          </a:xfrm>
        </p:spPr>
        <p:txBody>
          <a:bodyPr/>
          <a:lstStyle/>
          <a:p>
            <a:r>
              <a:rPr lang="en-US" sz="3200">
                <a:solidFill>
                  <a:schemeClr val="tx1">
                    <a:lumMod val="95000"/>
                    <a:lumOff val="5000"/>
                  </a:schemeClr>
                </a:solidFill>
              </a:rPr>
              <a:t>NỘI DUNG</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13</a:t>
            </a:fld>
            <a:endParaRPr lang="en-US"/>
          </a:p>
        </p:txBody>
      </p:sp>
    </p:spTree>
    <p:extLst>
      <p:ext uri="{BB962C8B-B14F-4D97-AF65-F5344CB8AC3E}">
        <p14:creationId xmlns:p14="http://schemas.microsoft.com/office/powerpoint/2010/main" val="2728687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III. Triển khai hệ thống</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8" name="AutoShape 4" descr="Led 3mm màu xanh lá (màu)">
            <a:extLst>
              <a:ext uri="{FF2B5EF4-FFF2-40B4-BE49-F238E27FC236}">
                <a16:creationId xmlns:a16="http://schemas.microsoft.com/office/drawing/2014/main" id="{A2F62FC0-66C0-3515-9053-8595F88A1B88}"/>
              </a:ext>
            </a:extLst>
          </p:cNvPr>
          <p:cNvSpPr>
            <a:spLocks noChangeAspect="1" noChangeArrowheads="1"/>
          </p:cNvSpPr>
          <p:nvPr/>
        </p:nvSpPr>
        <p:spPr bwMode="auto">
          <a:xfrm>
            <a:off x="7025951" y="30246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3" name="Rectangle 12">
            <a:extLst>
              <a:ext uri="{FF2B5EF4-FFF2-40B4-BE49-F238E27FC236}">
                <a16:creationId xmlns:a16="http://schemas.microsoft.com/office/drawing/2014/main" id="{0D49FE05-1DCF-E15A-A807-4AFB418E937D}"/>
              </a:ext>
            </a:extLst>
          </p:cNvPr>
          <p:cNvSpPr/>
          <p:nvPr/>
        </p:nvSpPr>
        <p:spPr>
          <a:xfrm>
            <a:off x="10347649" y="4012163"/>
            <a:ext cx="1259633" cy="1259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3ACFF76F-2DDF-D585-A184-E685F94AFDAF}"/>
              </a:ext>
            </a:extLst>
          </p:cNvPr>
          <p:cNvSpPr/>
          <p:nvPr/>
        </p:nvSpPr>
        <p:spPr>
          <a:xfrm>
            <a:off x="8444204" y="4845531"/>
            <a:ext cx="709126" cy="7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a:extLst>
              <a:ext uri="{FF2B5EF4-FFF2-40B4-BE49-F238E27FC236}">
                <a16:creationId xmlns:a16="http://schemas.microsoft.com/office/drawing/2014/main" id="{B5702429-0271-52CB-76C7-919680DC70C4}"/>
              </a:ext>
            </a:extLst>
          </p:cNvPr>
          <p:cNvSpPr/>
          <p:nvPr/>
        </p:nvSpPr>
        <p:spPr>
          <a:xfrm>
            <a:off x="7814387" y="4426361"/>
            <a:ext cx="1259633" cy="73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18">
            <a:extLst>
              <a:ext uri="{FF2B5EF4-FFF2-40B4-BE49-F238E27FC236}">
                <a16:creationId xmlns:a16="http://schemas.microsoft.com/office/drawing/2014/main" id="{7133BF89-7C42-AA9E-626A-0F0F50590717}"/>
              </a:ext>
            </a:extLst>
          </p:cNvPr>
          <p:cNvSpPr/>
          <p:nvPr/>
        </p:nvSpPr>
        <p:spPr>
          <a:xfrm>
            <a:off x="8302598" y="3817048"/>
            <a:ext cx="667139" cy="904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Content Placeholder 4">
            <a:extLst>
              <a:ext uri="{FF2B5EF4-FFF2-40B4-BE49-F238E27FC236}">
                <a16:creationId xmlns:a16="http://schemas.microsoft.com/office/drawing/2014/main" id="{3A059A8A-1450-08AF-FD4C-9DC5CDB06375}"/>
              </a:ext>
            </a:extLst>
          </p:cNvPr>
          <p:cNvSpPr>
            <a:spLocks noGrp="1"/>
          </p:cNvSpPr>
          <p:nvPr>
            <p:ph sz="quarter" idx="13"/>
          </p:nvPr>
        </p:nvSpPr>
        <p:spPr>
          <a:xfrm>
            <a:off x="338736" y="905069"/>
            <a:ext cx="11514528" cy="5062899"/>
          </a:xfrm>
        </p:spPr>
        <p:txBody>
          <a:bodyPr/>
          <a:lstStyle/>
          <a:p>
            <a:pPr marL="0" indent="0">
              <a:buNone/>
            </a:pPr>
            <a:r>
              <a:rPr lang="vi-VN"/>
              <a:t>1. Xây dựng lưu đồ hoạt động của các node</a:t>
            </a:r>
          </a:p>
        </p:txBody>
      </p:sp>
      <p:pic>
        <p:nvPicPr>
          <p:cNvPr id="7" name="Picture 6">
            <a:extLst>
              <a:ext uri="{FF2B5EF4-FFF2-40B4-BE49-F238E27FC236}">
                <a16:creationId xmlns:a16="http://schemas.microsoft.com/office/drawing/2014/main" id="{BC2CDF1A-6631-D59F-3EB2-B91CE90054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6245" y="1500059"/>
            <a:ext cx="5895099" cy="4452872"/>
          </a:xfrm>
          <a:prstGeom prst="rect">
            <a:avLst/>
          </a:prstGeom>
        </p:spPr>
      </p:pic>
      <p:sp>
        <p:nvSpPr>
          <p:cNvPr id="9" name="TextBox 8">
            <a:extLst>
              <a:ext uri="{FF2B5EF4-FFF2-40B4-BE49-F238E27FC236}">
                <a16:creationId xmlns:a16="http://schemas.microsoft.com/office/drawing/2014/main" id="{F0180FFE-61B8-2EBF-0381-EED77607B4AE}"/>
              </a:ext>
            </a:extLst>
          </p:cNvPr>
          <p:cNvSpPr txBox="1"/>
          <p:nvPr/>
        </p:nvSpPr>
        <p:spPr>
          <a:xfrm>
            <a:off x="7025952" y="1955567"/>
            <a:ext cx="4684268" cy="3416320"/>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vi-VN">
                <a:latin typeface="Arial"/>
                <a:cs typeface="Arial"/>
              </a:rPr>
              <a:t>Quy trình hoạt động như vậy sẽ giúp các node đảm bảo được mục đích tiết kiệm năng lượng.</a:t>
            </a:r>
          </a:p>
          <a:p>
            <a:pPr marL="285750" indent="-285750" algn="just">
              <a:buFont typeface="Arial" panose="020B0604020202020204" pitchFamily="34" charset="0"/>
              <a:buChar char="•"/>
            </a:pPr>
            <a:r>
              <a:rPr lang="vi-VN">
                <a:latin typeface="Arial"/>
                <a:cs typeface="Arial"/>
              </a:rPr>
              <a:t>Cụ thể, trong 1 lần đo, công suất tiêu thụ </a:t>
            </a:r>
            <a:r>
              <a:rPr lang="en-US" err="1">
                <a:latin typeface="Arial"/>
                <a:cs typeface="Arial"/>
              </a:rPr>
              <a:t>trung</a:t>
            </a:r>
            <a:r>
              <a:rPr lang="en-US">
                <a:latin typeface="Arial"/>
                <a:cs typeface="Arial"/>
              </a:rPr>
              <a:t> </a:t>
            </a:r>
            <a:r>
              <a:rPr lang="en-US" err="1">
                <a:latin typeface="Arial"/>
                <a:cs typeface="Arial"/>
              </a:rPr>
              <a:t>bình</a:t>
            </a:r>
            <a:r>
              <a:rPr lang="en-US">
                <a:latin typeface="Arial"/>
                <a:cs typeface="Arial"/>
              </a:rPr>
              <a:t> </a:t>
            </a:r>
            <a:r>
              <a:rPr lang="vi-VN">
                <a:latin typeface="Arial"/>
                <a:cs typeface="Arial"/>
              </a:rPr>
              <a:t>của các thiết bị có trong hệ thống lần lượt như sau</a:t>
            </a:r>
            <a:r>
              <a:rPr lang="en-US">
                <a:latin typeface="Arial"/>
                <a:cs typeface="Arial"/>
              </a:rPr>
              <a:t>:</a:t>
            </a:r>
            <a:endParaRPr lang="vi-VN">
              <a:latin typeface="Arial"/>
              <a:cs typeface="Arial"/>
            </a:endParaRPr>
          </a:p>
          <a:p>
            <a:pPr marL="742950" lvl="1" indent="-285750" algn="just">
              <a:buFont typeface="Wingdings" panose="05000000000000000000" pitchFamily="2" charset="2"/>
              <a:buChar char="ü"/>
            </a:pPr>
            <a:r>
              <a:rPr lang="vi-VN">
                <a:latin typeface="Arial"/>
                <a:cs typeface="Arial"/>
              </a:rPr>
              <a:t>Module ESP 32: 0.</a:t>
            </a:r>
            <a:r>
              <a:rPr lang="en-US">
                <a:latin typeface="Arial"/>
                <a:cs typeface="Arial"/>
              </a:rPr>
              <a:t>238</a:t>
            </a:r>
            <a:r>
              <a:rPr lang="vi-VN">
                <a:latin typeface="Arial"/>
                <a:cs typeface="Arial"/>
              </a:rPr>
              <a:t>W</a:t>
            </a:r>
          </a:p>
          <a:p>
            <a:pPr marL="742950" lvl="1" indent="-285750" algn="just">
              <a:buFont typeface="Wingdings" panose="05000000000000000000" pitchFamily="2" charset="2"/>
              <a:buChar char="ü"/>
            </a:pPr>
            <a:r>
              <a:rPr lang="vi-VN">
                <a:latin typeface="Arial"/>
                <a:cs typeface="Arial"/>
              </a:rPr>
              <a:t>Led: </a:t>
            </a:r>
            <a:r>
              <a:rPr lang="en-US">
                <a:latin typeface="Arial"/>
                <a:cs typeface="Arial"/>
              </a:rPr>
              <a:t>0.05W</a:t>
            </a:r>
          </a:p>
          <a:p>
            <a:pPr marL="742950" lvl="1" indent="-285750" algn="just">
              <a:buFont typeface="Wingdings" panose="05000000000000000000" pitchFamily="2" charset="2"/>
              <a:buChar char="ü"/>
            </a:pPr>
            <a:r>
              <a:rPr lang="vi-VN">
                <a:latin typeface="Arial"/>
                <a:cs typeface="Arial"/>
              </a:rPr>
              <a:t>Module cảm biến DS18B20:</a:t>
            </a:r>
            <a:r>
              <a:rPr lang="en-US">
                <a:latin typeface="Arial"/>
                <a:cs typeface="Arial"/>
              </a:rPr>
              <a:t> </a:t>
            </a:r>
            <a:r>
              <a:rPr lang="vi-VN">
                <a:latin typeface="Arial"/>
                <a:cs typeface="Arial"/>
              </a:rPr>
              <a:t>4.95</a:t>
            </a:r>
            <a:r>
              <a:rPr lang="en-US">
                <a:latin typeface="Arial"/>
                <a:cs typeface="Arial"/>
              </a:rPr>
              <a:t> </a:t>
            </a:r>
            <a:r>
              <a:rPr lang="en-US" err="1">
                <a:latin typeface="Arial"/>
                <a:cs typeface="Arial"/>
              </a:rPr>
              <a:t>mW</a:t>
            </a:r>
            <a:endParaRPr lang="vi-VN">
              <a:latin typeface="Arial"/>
              <a:cs typeface="Arial"/>
            </a:endParaRPr>
          </a:p>
          <a:p>
            <a:pPr marL="285750" indent="-285750" algn="just">
              <a:buFont typeface="Wingdings" panose="05000000000000000000" pitchFamily="2" charset="2"/>
              <a:buChar char="v"/>
            </a:pPr>
            <a:r>
              <a:rPr lang="en-US">
                <a:latin typeface="Arial"/>
                <a:cs typeface="Arial"/>
              </a:rPr>
              <a:t>Do </a:t>
            </a:r>
            <a:r>
              <a:rPr lang="en-US" err="1">
                <a:latin typeface="Arial"/>
                <a:cs typeface="Arial"/>
              </a:rPr>
              <a:t>đó</a:t>
            </a:r>
            <a:r>
              <a:rPr lang="en-US">
                <a:latin typeface="Arial"/>
                <a:cs typeface="Arial"/>
              </a:rPr>
              <a:t> , </a:t>
            </a:r>
            <a:r>
              <a:rPr lang="en-US" err="1">
                <a:latin typeface="Arial"/>
                <a:cs typeface="Arial"/>
              </a:rPr>
              <a:t>công</a:t>
            </a:r>
            <a:r>
              <a:rPr lang="en-US">
                <a:latin typeface="Arial"/>
                <a:cs typeface="Arial"/>
              </a:rPr>
              <a:t> </a:t>
            </a:r>
            <a:r>
              <a:rPr lang="en-US" err="1">
                <a:latin typeface="Arial"/>
                <a:cs typeface="Arial"/>
              </a:rPr>
              <a:t>suất</a:t>
            </a:r>
            <a:r>
              <a:rPr lang="en-US">
                <a:latin typeface="Arial"/>
                <a:cs typeface="Arial"/>
              </a:rPr>
              <a:t> </a:t>
            </a:r>
            <a:r>
              <a:rPr lang="en-US" err="1">
                <a:latin typeface="Arial"/>
                <a:cs typeface="Arial"/>
              </a:rPr>
              <a:t>tiêu</a:t>
            </a:r>
            <a:r>
              <a:rPr lang="en-US">
                <a:latin typeface="Arial"/>
                <a:cs typeface="Arial"/>
              </a:rPr>
              <a:t> </a:t>
            </a:r>
            <a:r>
              <a:rPr lang="en-US" err="1">
                <a:latin typeface="Arial"/>
                <a:cs typeface="Arial"/>
              </a:rPr>
              <a:t>thụ</a:t>
            </a:r>
            <a:r>
              <a:rPr lang="en-US">
                <a:latin typeface="Arial"/>
                <a:cs typeface="Arial"/>
              </a:rPr>
              <a:t> </a:t>
            </a:r>
            <a:r>
              <a:rPr lang="en-US" err="1">
                <a:latin typeface="Arial"/>
                <a:cs typeface="Arial"/>
              </a:rPr>
              <a:t>trung</a:t>
            </a:r>
            <a:r>
              <a:rPr lang="en-US">
                <a:latin typeface="Arial"/>
                <a:cs typeface="Arial"/>
              </a:rPr>
              <a:t> </a:t>
            </a:r>
            <a:r>
              <a:rPr lang="en-US" err="1">
                <a:latin typeface="Arial"/>
                <a:cs typeface="Arial"/>
              </a:rPr>
              <a:t>bình</a:t>
            </a:r>
            <a:r>
              <a:rPr lang="en-US">
                <a:latin typeface="Arial"/>
                <a:cs typeface="Arial"/>
              </a:rPr>
              <a:t>  </a:t>
            </a:r>
            <a:r>
              <a:rPr lang="en-US" err="1">
                <a:latin typeface="Arial"/>
                <a:cs typeface="Arial"/>
              </a:rPr>
              <a:t>của</a:t>
            </a:r>
            <a:r>
              <a:rPr lang="en-US">
                <a:latin typeface="Arial"/>
                <a:cs typeface="Arial"/>
              </a:rPr>
              <a:t> 1 node </a:t>
            </a:r>
            <a:r>
              <a:rPr lang="en-US" err="1">
                <a:latin typeface="Arial"/>
                <a:cs typeface="Arial"/>
              </a:rPr>
              <a:t>trong</a:t>
            </a:r>
            <a:r>
              <a:rPr lang="en-US">
                <a:latin typeface="Arial"/>
                <a:cs typeface="Arial"/>
              </a:rPr>
              <a:t> 1 </a:t>
            </a:r>
            <a:r>
              <a:rPr lang="en-US" err="1">
                <a:latin typeface="Arial"/>
                <a:cs typeface="Arial"/>
              </a:rPr>
              <a:t>lần</a:t>
            </a:r>
            <a:r>
              <a:rPr lang="en-US">
                <a:latin typeface="Arial"/>
                <a:cs typeface="Arial"/>
              </a:rPr>
              <a:t> </a:t>
            </a:r>
            <a:r>
              <a:rPr lang="en-US" err="1">
                <a:latin typeface="Arial"/>
                <a:cs typeface="Arial"/>
              </a:rPr>
              <a:t>đo</a:t>
            </a:r>
            <a:r>
              <a:rPr lang="en-US">
                <a:latin typeface="Arial"/>
                <a:cs typeface="Arial"/>
              </a:rPr>
              <a:t> </a:t>
            </a:r>
            <a:r>
              <a:rPr lang="en-US" err="1">
                <a:latin typeface="Arial"/>
                <a:cs typeface="Arial"/>
              </a:rPr>
              <a:t>là</a:t>
            </a:r>
            <a:r>
              <a:rPr lang="en-US">
                <a:latin typeface="Arial"/>
                <a:cs typeface="Arial"/>
              </a:rPr>
              <a:t> 0.3W </a:t>
            </a:r>
            <a:endParaRPr lang="vi-VN">
              <a:latin typeface="Arial"/>
              <a:cs typeface="Arial"/>
            </a:endParaRPr>
          </a:p>
        </p:txBody>
      </p:sp>
    </p:spTree>
    <p:extLst>
      <p:ext uri="{BB962C8B-B14F-4D97-AF65-F5344CB8AC3E}">
        <p14:creationId xmlns:p14="http://schemas.microsoft.com/office/powerpoint/2010/main" val="3344296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III. Triển khai hệ thống</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8" name="AutoShape 4" descr="Led 3mm màu xanh lá (màu)">
            <a:extLst>
              <a:ext uri="{FF2B5EF4-FFF2-40B4-BE49-F238E27FC236}">
                <a16:creationId xmlns:a16="http://schemas.microsoft.com/office/drawing/2014/main" id="{A2F62FC0-66C0-3515-9053-8595F88A1B88}"/>
              </a:ext>
            </a:extLst>
          </p:cNvPr>
          <p:cNvSpPr>
            <a:spLocks noChangeAspect="1" noChangeArrowheads="1"/>
          </p:cNvSpPr>
          <p:nvPr/>
        </p:nvSpPr>
        <p:spPr bwMode="auto">
          <a:xfrm>
            <a:off x="7025951" y="30246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3" name="Rectangle 12">
            <a:extLst>
              <a:ext uri="{FF2B5EF4-FFF2-40B4-BE49-F238E27FC236}">
                <a16:creationId xmlns:a16="http://schemas.microsoft.com/office/drawing/2014/main" id="{0D49FE05-1DCF-E15A-A807-4AFB418E937D}"/>
              </a:ext>
            </a:extLst>
          </p:cNvPr>
          <p:cNvSpPr/>
          <p:nvPr/>
        </p:nvSpPr>
        <p:spPr>
          <a:xfrm>
            <a:off x="10347649" y="4012163"/>
            <a:ext cx="1259633" cy="1259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Content Placeholder 4">
            <a:extLst>
              <a:ext uri="{FF2B5EF4-FFF2-40B4-BE49-F238E27FC236}">
                <a16:creationId xmlns:a16="http://schemas.microsoft.com/office/drawing/2014/main" id="{3A059A8A-1450-08AF-FD4C-9DC5CDB06375}"/>
              </a:ext>
            </a:extLst>
          </p:cNvPr>
          <p:cNvSpPr>
            <a:spLocks noGrp="1"/>
          </p:cNvSpPr>
          <p:nvPr>
            <p:ph sz="quarter" idx="13"/>
          </p:nvPr>
        </p:nvSpPr>
        <p:spPr>
          <a:xfrm>
            <a:off x="338736" y="905069"/>
            <a:ext cx="8402141" cy="5062899"/>
          </a:xfrm>
        </p:spPr>
        <p:txBody>
          <a:bodyPr/>
          <a:lstStyle/>
          <a:p>
            <a:pPr marL="0" indent="0">
              <a:buNone/>
            </a:pPr>
            <a:r>
              <a:rPr lang="vi-VN"/>
              <a:t>2. Xây dựng lưu đồ hoạt động của server</a:t>
            </a:r>
          </a:p>
        </p:txBody>
      </p:sp>
      <p:pic>
        <p:nvPicPr>
          <p:cNvPr id="3" name="Picture 2">
            <a:extLst>
              <a:ext uri="{FF2B5EF4-FFF2-40B4-BE49-F238E27FC236}">
                <a16:creationId xmlns:a16="http://schemas.microsoft.com/office/drawing/2014/main" id="{F002CB24-C057-7B28-D556-9308B8E7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7391" y="1388886"/>
            <a:ext cx="5415237" cy="4600915"/>
          </a:xfrm>
          <a:prstGeom prst="rect">
            <a:avLst/>
          </a:prstGeom>
        </p:spPr>
      </p:pic>
      <p:sp>
        <p:nvSpPr>
          <p:cNvPr id="6" name="TextBox 5">
            <a:extLst>
              <a:ext uri="{FF2B5EF4-FFF2-40B4-BE49-F238E27FC236}">
                <a16:creationId xmlns:a16="http://schemas.microsoft.com/office/drawing/2014/main" id="{F22CD42B-3A39-901E-3870-CEB7C8E1E81F}"/>
              </a:ext>
            </a:extLst>
          </p:cNvPr>
          <p:cNvSpPr txBox="1"/>
          <p:nvPr/>
        </p:nvSpPr>
        <p:spPr>
          <a:xfrm>
            <a:off x="7219183" y="1679052"/>
            <a:ext cx="4634081" cy="1631216"/>
          </a:xfrm>
          <a:prstGeom prst="rect">
            <a:avLst/>
          </a:prstGeom>
          <a:noFill/>
        </p:spPr>
        <p:txBody>
          <a:bodyPr wrap="square" rtlCol="0">
            <a:spAutoFit/>
          </a:bodyPr>
          <a:lstStyle/>
          <a:p>
            <a:pPr algn="just"/>
            <a:r>
              <a:rPr lang="vi-VN" sz="2000"/>
              <a:t>Bản tin gửi tới Server bao gồm 2 loại:</a:t>
            </a:r>
          </a:p>
          <a:p>
            <a:pPr marL="285750" indent="-285750" algn="just">
              <a:buFont typeface="Arial" panose="020B0604020202020204" pitchFamily="34" charset="0"/>
              <a:buChar char="•"/>
            </a:pPr>
            <a:r>
              <a:rPr lang="vi-VN" sz="2000"/>
              <a:t>App UI: lấy dữ liệu cảm biến hoặc gửi  setpoint</a:t>
            </a:r>
          </a:p>
          <a:p>
            <a:pPr marL="285750" indent="-285750" algn="just">
              <a:buFont typeface="Arial" panose="020B0604020202020204" pitchFamily="34" charset="0"/>
              <a:buChar char="•"/>
              <a:tabLst>
                <a:tab pos="4227513" algn="l"/>
              </a:tabLst>
            </a:pPr>
            <a:r>
              <a:rPr lang="vi-VN" sz="2000"/>
              <a:t>Sensor Node: lấy giá trị setpoint 0hoặc lưu dữ liệu từ cảm biến</a:t>
            </a:r>
          </a:p>
        </p:txBody>
      </p:sp>
    </p:spTree>
    <p:extLst>
      <p:ext uri="{BB962C8B-B14F-4D97-AF65-F5344CB8AC3E}">
        <p14:creationId xmlns:p14="http://schemas.microsoft.com/office/powerpoint/2010/main" val="10128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III. Triển khai hệ thống</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13" name="Rectangle 12">
            <a:extLst>
              <a:ext uri="{FF2B5EF4-FFF2-40B4-BE49-F238E27FC236}">
                <a16:creationId xmlns:a16="http://schemas.microsoft.com/office/drawing/2014/main" id="{0D49FE05-1DCF-E15A-A807-4AFB418E937D}"/>
              </a:ext>
            </a:extLst>
          </p:cNvPr>
          <p:cNvSpPr/>
          <p:nvPr/>
        </p:nvSpPr>
        <p:spPr>
          <a:xfrm>
            <a:off x="10347649" y="4012163"/>
            <a:ext cx="1259633" cy="1259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Content Placeholder 4">
            <a:extLst>
              <a:ext uri="{FF2B5EF4-FFF2-40B4-BE49-F238E27FC236}">
                <a16:creationId xmlns:a16="http://schemas.microsoft.com/office/drawing/2014/main" id="{3A059A8A-1450-08AF-FD4C-9DC5CDB06375}"/>
              </a:ext>
            </a:extLst>
          </p:cNvPr>
          <p:cNvSpPr>
            <a:spLocks noGrp="1"/>
          </p:cNvSpPr>
          <p:nvPr>
            <p:ph sz="quarter" idx="13"/>
          </p:nvPr>
        </p:nvSpPr>
        <p:spPr>
          <a:xfrm>
            <a:off x="338736" y="905069"/>
            <a:ext cx="11514528" cy="5062899"/>
          </a:xfrm>
        </p:spPr>
        <p:txBody>
          <a:bodyPr/>
          <a:lstStyle/>
          <a:p>
            <a:pPr marL="0" indent="0">
              <a:buNone/>
            </a:pPr>
            <a:r>
              <a:rPr lang="vi-VN"/>
              <a:t>3. Xây dựng app </a:t>
            </a:r>
          </a:p>
        </p:txBody>
      </p:sp>
      <p:pic>
        <p:nvPicPr>
          <p:cNvPr id="6" name="Picture 5">
            <a:extLst>
              <a:ext uri="{FF2B5EF4-FFF2-40B4-BE49-F238E27FC236}">
                <a16:creationId xmlns:a16="http://schemas.microsoft.com/office/drawing/2014/main" id="{4A5ED51F-E2F5-B4B5-A98E-F41DD958DF80}"/>
              </a:ext>
            </a:extLst>
          </p:cNvPr>
          <p:cNvPicPr>
            <a:picLocks noChangeAspect="1"/>
          </p:cNvPicPr>
          <p:nvPr/>
        </p:nvPicPr>
        <p:blipFill>
          <a:blip r:embed="rId2"/>
          <a:stretch>
            <a:fillRect/>
          </a:stretch>
        </p:blipFill>
        <p:spPr>
          <a:xfrm>
            <a:off x="584718" y="1991171"/>
            <a:ext cx="5184557" cy="3280624"/>
          </a:xfrm>
          <a:prstGeom prst="rect">
            <a:avLst/>
          </a:prstGeom>
        </p:spPr>
      </p:pic>
      <p:pic>
        <p:nvPicPr>
          <p:cNvPr id="9" name="Picture 8">
            <a:extLst>
              <a:ext uri="{FF2B5EF4-FFF2-40B4-BE49-F238E27FC236}">
                <a16:creationId xmlns:a16="http://schemas.microsoft.com/office/drawing/2014/main" id="{2DC82747-A278-F2A1-6365-5776B4270522}"/>
              </a:ext>
            </a:extLst>
          </p:cNvPr>
          <p:cNvPicPr>
            <a:picLocks noChangeAspect="1"/>
          </p:cNvPicPr>
          <p:nvPr/>
        </p:nvPicPr>
        <p:blipFill>
          <a:blip r:embed="rId3"/>
          <a:stretch>
            <a:fillRect/>
          </a:stretch>
        </p:blipFill>
        <p:spPr>
          <a:xfrm>
            <a:off x="6422726" y="1952520"/>
            <a:ext cx="5184556" cy="3319275"/>
          </a:xfrm>
          <a:prstGeom prst="rect">
            <a:avLst/>
          </a:prstGeom>
        </p:spPr>
      </p:pic>
    </p:spTree>
    <p:extLst>
      <p:ext uri="{BB962C8B-B14F-4D97-AF65-F5344CB8AC3E}">
        <p14:creationId xmlns:p14="http://schemas.microsoft.com/office/powerpoint/2010/main" val="3988173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8E1B1-D9CD-415A-BCE5-B57F39B2F31D}"/>
              </a:ext>
            </a:extLst>
          </p:cNvPr>
          <p:cNvSpPr>
            <a:spLocks noGrp="1"/>
          </p:cNvSpPr>
          <p:nvPr>
            <p:ph sz="quarter" idx="13"/>
          </p:nvPr>
        </p:nvSpPr>
        <p:spPr>
          <a:xfrm>
            <a:off x="4558372" y="1684423"/>
            <a:ext cx="7391400" cy="4144769"/>
          </a:xfrm>
        </p:spPr>
        <p:txBody>
          <a:bodyPr/>
          <a:lstStyle/>
          <a:p>
            <a:pPr marL="571500" indent="-571500">
              <a:buFont typeface="+mj-lt"/>
              <a:buAutoNum type="romanUcPeriod"/>
            </a:pPr>
            <a:r>
              <a:rPr lang="vi-VN" sz="2400" b="1">
                <a:solidFill>
                  <a:schemeClr val="accent1">
                    <a:lumMod val="40000"/>
                    <a:lumOff val="60000"/>
                  </a:schemeClr>
                </a:solidFill>
              </a:rPr>
              <a:t>TỔNG QUAN HỆ THỐNG</a:t>
            </a:r>
          </a:p>
          <a:p>
            <a:pPr marL="571500" indent="-571500">
              <a:buFont typeface="+mj-lt"/>
              <a:buAutoNum type="romanUcPeriod"/>
            </a:pPr>
            <a:endParaRPr lang="vi-VN" sz="2400" b="1">
              <a:solidFill>
                <a:srgbClr val="002060"/>
              </a:solidFill>
            </a:endParaRPr>
          </a:p>
          <a:p>
            <a:pPr marL="571500" indent="-571500">
              <a:buFont typeface="+mj-lt"/>
              <a:buAutoNum type="romanUcPeriod"/>
            </a:pPr>
            <a:r>
              <a:rPr lang="vi-VN" sz="2400" b="1">
                <a:solidFill>
                  <a:schemeClr val="accent1">
                    <a:lumMod val="40000"/>
                    <a:lumOff val="60000"/>
                  </a:schemeClr>
                </a:solidFill>
              </a:rPr>
              <a:t>PHÂN CÔNG NHIỆM VỤ</a:t>
            </a:r>
          </a:p>
          <a:p>
            <a:pPr marL="571500" indent="-571500">
              <a:buFont typeface="+mj-lt"/>
              <a:buAutoNum type="romanUcPeriod"/>
            </a:pPr>
            <a:endParaRPr lang="vi-VN" sz="2400" b="1">
              <a:solidFill>
                <a:schemeClr val="accent1">
                  <a:lumMod val="40000"/>
                  <a:lumOff val="60000"/>
                </a:schemeClr>
              </a:solidFill>
            </a:endParaRPr>
          </a:p>
          <a:p>
            <a:pPr marL="571500" indent="-571500">
              <a:buFont typeface="+mj-lt"/>
              <a:buAutoNum type="romanUcPeriod"/>
            </a:pPr>
            <a:r>
              <a:rPr lang="vi-VN" sz="2400" b="1">
                <a:solidFill>
                  <a:schemeClr val="accent1">
                    <a:lumMod val="40000"/>
                    <a:lumOff val="60000"/>
                  </a:schemeClr>
                </a:solidFill>
              </a:rPr>
              <a:t>TRIỂN KHAI HỆ THỐNG</a:t>
            </a:r>
          </a:p>
          <a:p>
            <a:pPr marL="571500" indent="-571500">
              <a:buFont typeface="+mj-lt"/>
              <a:buAutoNum type="romanUcPeriod"/>
            </a:pPr>
            <a:endParaRPr lang="vi-VN" sz="2400" b="1">
              <a:solidFill>
                <a:schemeClr val="accent1">
                  <a:lumMod val="40000"/>
                  <a:lumOff val="60000"/>
                </a:schemeClr>
              </a:solidFill>
            </a:endParaRPr>
          </a:p>
          <a:p>
            <a:pPr marL="571500" indent="-571500">
              <a:buFont typeface="+mj-lt"/>
              <a:buAutoNum type="romanUcPeriod"/>
            </a:pPr>
            <a:r>
              <a:rPr lang="vi-VN" sz="2400" b="1">
                <a:solidFill>
                  <a:srgbClr val="002060"/>
                </a:solidFill>
              </a:rPr>
              <a:t>KẾT QUẢ ĐẠT ĐƯỢC VÀ HƯỚNG PHÁT TRIỂN</a:t>
            </a:r>
          </a:p>
          <a:p>
            <a:pPr marL="571500" indent="-571500">
              <a:buFont typeface="+mj-lt"/>
              <a:buAutoNum type="romanUcPeriod"/>
            </a:pPr>
            <a:endParaRPr lang="en-US"/>
          </a:p>
        </p:txBody>
      </p:sp>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58372" y="810759"/>
            <a:ext cx="7391400" cy="436098"/>
          </a:xfrm>
        </p:spPr>
        <p:txBody>
          <a:bodyPr/>
          <a:lstStyle/>
          <a:p>
            <a:r>
              <a:rPr lang="en-US" sz="3200">
                <a:solidFill>
                  <a:schemeClr val="tx1">
                    <a:lumMod val="95000"/>
                    <a:lumOff val="5000"/>
                  </a:schemeClr>
                </a:solidFill>
              </a:rPr>
              <a:t>NỘI DUNG</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605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18</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268516" y="1582818"/>
            <a:ext cx="10259595"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DỰ ÁN MÔN HỌC </a:t>
            </a:r>
          </a:p>
          <a:p>
            <a:r>
              <a:rPr lang="en-US"/>
              <a:t>MẠNG CẢM BIẾN KHÔNG DÂY</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03767" y="3429000"/>
            <a:ext cx="8166357"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ĐỀ TÀI: Thiết kế mạng cảm biến WiFi đo nhiệt độ</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graphicFrame>
        <p:nvGraphicFramePr>
          <p:cNvPr id="6" name="Table 6">
            <a:extLst>
              <a:ext uri="{FF2B5EF4-FFF2-40B4-BE49-F238E27FC236}">
                <a16:creationId xmlns:a16="http://schemas.microsoft.com/office/drawing/2014/main" id="{F71C3C95-08D2-6867-2668-45174091827A}"/>
              </a:ext>
            </a:extLst>
          </p:cNvPr>
          <p:cNvGraphicFramePr>
            <a:graphicFrameLocks noGrp="1"/>
          </p:cNvGraphicFramePr>
          <p:nvPr>
            <p:extLst>
              <p:ext uri="{D42A27DB-BD31-4B8C-83A1-F6EECF244321}">
                <p14:modId xmlns:p14="http://schemas.microsoft.com/office/powerpoint/2010/main" val="1593316008"/>
              </p:ext>
            </p:extLst>
          </p:nvPr>
        </p:nvGraphicFramePr>
        <p:xfrm>
          <a:off x="507932" y="4017796"/>
          <a:ext cx="6564672" cy="1849120"/>
        </p:xfrm>
        <a:graphic>
          <a:graphicData uri="http://schemas.openxmlformats.org/drawingml/2006/table">
            <a:tbl>
              <a:tblPr firstRow="1" bandRow="1">
                <a:tableStyleId>{5C22544A-7EE6-4342-B048-85BDC9FD1C3A}</a:tableStyleId>
              </a:tblPr>
              <a:tblGrid>
                <a:gridCol w="2888411">
                  <a:extLst>
                    <a:ext uri="{9D8B030D-6E8A-4147-A177-3AD203B41FA5}">
                      <a16:colId xmlns:a16="http://schemas.microsoft.com/office/drawing/2014/main" val="3771778180"/>
                    </a:ext>
                  </a:extLst>
                </a:gridCol>
                <a:gridCol w="3676261">
                  <a:extLst>
                    <a:ext uri="{9D8B030D-6E8A-4147-A177-3AD203B41FA5}">
                      <a16:colId xmlns:a16="http://schemas.microsoft.com/office/drawing/2014/main" val="3940209078"/>
                    </a:ext>
                  </a:extLst>
                </a:gridCol>
              </a:tblGrid>
              <a:tr h="0">
                <a:tc>
                  <a:txBody>
                    <a:bodyPr/>
                    <a:lstStyle/>
                    <a:p>
                      <a:r>
                        <a:rPr lang="en-US" sz="1800" b="0"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Giảng viên hướng dẫn</a:t>
                      </a:r>
                      <a:endParaRPr lang="vi-VN" sz="1800" b="0"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txBody>
                  <a:tcPr>
                    <a:noFill/>
                  </a:tcPr>
                </a:tc>
                <a:tc>
                  <a:txBody>
                    <a:bodyPr/>
                    <a:lstStyle/>
                    <a:p>
                      <a:r>
                        <a:rPr lang="en-US" sz="1800" b="0"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PGS.TS. Lê Minh Thùy</a:t>
                      </a:r>
                      <a:endParaRPr lang="vi-VN" sz="1800" b="0"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txBody>
                  <a:tcPr>
                    <a:noFill/>
                  </a:tcPr>
                </a:tc>
                <a:extLst>
                  <a:ext uri="{0D108BD9-81ED-4DB2-BD59-A6C34878D82A}">
                    <a16:rowId xmlns:a16="http://schemas.microsoft.com/office/drawing/2014/main" val="523843122"/>
                  </a:ext>
                </a:extLst>
              </a:tr>
              <a:tr h="370840">
                <a:tc>
                  <a:txBody>
                    <a:bodyPr/>
                    <a:lstStyle/>
                    <a:p>
                      <a:r>
                        <a:rPr kumimoji="0" lang="en-US" sz="1800" b="0" i="0" u="none" strike="noStrike" kern="1200" cap="none" spc="0" normalizeH="0" baseline="0" noProof="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rPr>
                        <a:t>Sinh viên thực hiện</a:t>
                      </a:r>
                      <a:endParaRPr lang="vi-VN" sz="1800" b="0"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txBody>
                  <a:tcPr>
                    <a:noFill/>
                  </a:tcPr>
                </a:tc>
                <a:tc>
                  <a:txBody>
                    <a:bodyPr/>
                    <a:lstStyle/>
                    <a:p>
                      <a:r>
                        <a:rPr kumimoji="0" lang="en-US" sz="1800" b="0" i="0" u="none" strike="noStrike" kern="1200" cap="none" spc="0" normalizeH="0" baseline="0" noProof="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rPr>
                        <a:t>Nhóm 19 - 137151</a:t>
                      </a:r>
                      <a:endParaRPr lang="vi-VN" b="0">
                        <a:solidFill>
                          <a:schemeClr val="accent1">
                            <a:lumMod val="50000"/>
                          </a:schemeClr>
                        </a:solidFill>
                      </a:endParaRPr>
                    </a:p>
                  </a:txBody>
                  <a:tcPr>
                    <a:noFill/>
                  </a:tcPr>
                </a:tc>
                <a:extLst>
                  <a:ext uri="{0D108BD9-81ED-4DB2-BD59-A6C34878D82A}">
                    <a16:rowId xmlns:a16="http://schemas.microsoft.com/office/drawing/2014/main" val="3236242252"/>
                  </a:ext>
                </a:extLst>
              </a:tr>
              <a:tr h="370840">
                <a:tc>
                  <a:txBody>
                    <a:bodyPr/>
                    <a:lstStyle/>
                    <a:p>
                      <a:r>
                        <a:rPr kumimoji="0" lang="en-US" sz="1800" b="0" i="0" u="none" strike="noStrike" kern="1200" cap="none" spc="0" normalizeH="0" baseline="0" noProof="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rPr>
                        <a:t>Lê Đình Tứ</a:t>
                      </a:r>
                      <a:endParaRPr lang="vi-VN" b="0">
                        <a:solidFill>
                          <a:schemeClr val="accent1">
                            <a:lumMod val="50000"/>
                          </a:schemeClr>
                        </a:solidFill>
                      </a:endParaRPr>
                    </a:p>
                  </a:txBody>
                  <a:tcPr>
                    <a:noFill/>
                  </a:tcPr>
                </a:tc>
                <a:tc>
                  <a:txBody>
                    <a:bodyPr/>
                    <a:lstStyle/>
                    <a:p>
                      <a:r>
                        <a:rPr kumimoji="0" lang="en-US" sz="1800" b="0" i="0" u="none" strike="noStrike" kern="1200" cap="none" spc="0" normalizeH="0" baseline="0" noProof="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rPr>
                        <a:t>20192142</a:t>
                      </a:r>
                      <a:endParaRPr lang="vi-VN" b="0">
                        <a:solidFill>
                          <a:schemeClr val="accent1">
                            <a:lumMod val="50000"/>
                          </a:schemeClr>
                        </a:solidFill>
                      </a:endParaRPr>
                    </a:p>
                  </a:txBody>
                  <a:tcPr>
                    <a:noFill/>
                  </a:tcPr>
                </a:tc>
                <a:extLst>
                  <a:ext uri="{0D108BD9-81ED-4DB2-BD59-A6C34878D82A}">
                    <a16:rowId xmlns:a16="http://schemas.microsoft.com/office/drawing/2014/main" val="886194890"/>
                  </a:ext>
                </a:extLst>
              </a:tr>
              <a:tr h="370840">
                <a:tc>
                  <a:txBody>
                    <a:bodyPr/>
                    <a:lstStyle/>
                    <a:p>
                      <a:r>
                        <a:rPr kumimoji="0" lang="en-US" sz="1800" b="0" i="0" u="none" strike="noStrike" kern="1200" cap="none" spc="0" normalizeH="0" baseline="0" noProof="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rPr>
                        <a:t>Lê Thanh Hải</a:t>
                      </a:r>
                      <a:endParaRPr lang="vi-VN" b="0">
                        <a:solidFill>
                          <a:schemeClr val="accent1">
                            <a:lumMod val="50000"/>
                          </a:schemeClr>
                        </a:solidFill>
                      </a:endParaRPr>
                    </a:p>
                  </a:txBody>
                  <a:tcPr>
                    <a:noFill/>
                  </a:tcPr>
                </a:tc>
                <a:tc>
                  <a:txBody>
                    <a:bodyPr/>
                    <a:lstStyle/>
                    <a:p>
                      <a:r>
                        <a:rPr kumimoji="0" lang="en-US" sz="1800" b="0" i="0" u="none" strike="noStrike" kern="1200" cap="none" spc="0" normalizeH="0" baseline="0" noProof="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rPr>
                        <a:t>20191813</a:t>
                      </a:r>
                      <a:endParaRPr lang="vi-VN" b="0">
                        <a:solidFill>
                          <a:schemeClr val="accent1">
                            <a:lumMod val="50000"/>
                          </a:schemeClr>
                        </a:solidFill>
                      </a:endParaRPr>
                    </a:p>
                  </a:txBody>
                  <a:tcPr>
                    <a:noFill/>
                  </a:tcPr>
                </a:tc>
                <a:extLst>
                  <a:ext uri="{0D108BD9-81ED-4DB2-BD59-A6C34878D82A}">
                    <a16:rowId xmlns:a16="http://schemas.microsoft.com/office/drawing/2014/main" val="2642856740"/>
                  </a:ext>
                </a:extLst>
              </a:tr>
              <a:tr h="370840">
                <a:tc>
                  <a:txBody>
                    <a:bodyPr/>
                    <a:lstStyle/>
                    <a:p>
                      <a:r>
                        <a:rPr kumimoji="0" lang="en-US" sz="1800" b="0" i="0" u="none" strike="noStrike" kern="1200" cap="none" spc="0" normalizeH="0" baseline="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rPr>
                        <a:t>Bùi Sơn Nam</a:t>
                      </a:r>
                      <a:endParaRPr kumimoji="0" lang="vi-VN" sz="1800" b="0" i="0" u="none" strike="noStrike" kern="1200" cap="none" spc="0" normalizeH="0" baseline="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endParaRPr>
                    </a:p>
                  </a:txBody>
                  <a:tcPr>
                    <a:noFill/>
                  </a:tcPr>
                </a:tc>
                <a:tc>
                  <a:txBody>
                    <a:bodyPr/>
                    <a:lstStyle/>
                    <a:p>
                      <a:r>
                        <a:rPr kumimoji="0" lang="en-US" sz="1800" b="0" i="0" u="none" strike="noStrike" kern="1200" cap="none" spc="0" normalizeH="0" baseline="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rPr>
                        <a:t>20191975</a:t>
                      </a:r>
                      <a:endParaRPr kumimoji="0" lang="vi-VN" sz="1800" b="0" i="0" u="none" strike="noStrike" kern="1200" cap="none" spc="0" normalizeH="0" baseline="0">
                        <a:ln>
                          <a:noFill/>
                        </a:ln>
                        <a:solidFill>
                          <a:schemeClr val="accent1">
                            <a:lumMod val="50000"/>
                          </a:schemeClr>
                        </a:solidFill>
                        <a:effectLst/>
                        <a:uLnTx/>
                        <a:uFillTx/>
                        <a:latin typeface="Lato" panose="020F0502020204030203" pitchFamily="34" charset="0"/>
                        <a:ea typeface="Lato" panose="020F0502020204030203" pitchFamily="34" charset="0"/>
                        <a:cs typeface="Lato" panose="020F0502020204030203" pitchFamily="34" charset="0"/>
                      </a:endParaRPr>
                    </a:p>
                  </a:txBody>
                  <a:tcPr>
                    <a:noFill/>
                  </a:tcPr>
                </a:tc>
                <a:extLst>
                  <a:ext uri="{0D108BD9-81ED-4DB2-BD59-A6C34878D82A}">
                    <a16:rowId xmlns:a16="http://schemas.microsoft.com/office/drawing/2014/main" val="1928398228"/>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8E1B1-D9CD-415A-BCE5-B57F39B2F31D}"/>
              </a:ext>
            </a:extLst>
          </p:cNvPr>
          <p:cNvSpPr>
            <a:spLocks noGrp="1"/>
          </p:cNvSpPr>
          <p:nvPr>
            <p:ph sz="quarter" idx="13"/>
          </p:nvPr>
        </p:nvSpPr>
        <p:spPr>
          <a:xfrm>
            <a:off x="4558372" y="1684423"/>
            <a:ext cx="7391400" cy="4144769"/>
          </a:xfrm>
        </p:spPr>
        <p:txBody>
          <a:bodyPr/>
          <a:lstStyle/>
          <a:p>
            <a:pPr marL="571500" indent="-571500">
              <a:buFont typeface="+mj-lt"/>
              <a:buAutoNum type="romanUcPeriod"/>
            </a:pPr>
            <a:r>
              <a:rPr lang="vi-VN" sz="2400" b="1">
                <a:solidFill>
                  <a:srgbClr val="002060"/>
                </a:solidFill>
              </a:rPr>
              <a:t>TỔNG QUAN HỆ THỐNG</a:t>
            </a:r>
          </a:p>
          <a:p>
            <a:pPr marL="571500" indent="-571500">
              <a:buFont typeface="+mj-lt"/>
              <a:buAutoNum type="romanUcPeriod"/>
            </a:pPr>
            <a:endParaRPr lang="vi-VN" sz="2400" b="1">
              <a:solidFill>
                <a:srgbClr val="002060"/>
              </a:solidFill>
            </a:endParaRPr>
          </a:p>
          <a:p>
            <a:pPr marL="571500" indent="-571500">
              <a:buFont typeface="+mj-lt"/>
              <a:buAutoNum type="romanUcPeriod"/>
            </a:pPr>
            <a:r>
              <a:rPr lang="vi-VN" sz="2400" b="1">
                <a:solidFill>
                  <a:schemeClr val="accent1">
                    <a:lumMod val="40000"/>
                    <a:lumOff val="60000"/>
                  </a:schemeClr>
                </a:solidFill>
              </a:rPr>
              <a:t>PHÂN CÔNG NHIỆM VỤ</a:t>
            </a:r>
          </a:p>
          <a:p>
            <a:pPr marL="571500" indent="-571500">
              <a:buFont typeface="+mj-lt"/>
              <a:buAutoNum type="romanUcPeriod"/>
            </a:pPr>
            <a:endParaRPr lang="vi-VN" sz="2400" b="1">
              <a:solidFill>
                <a:schemeClr val="accent1">
                  <a:lumMod val="40000"/>
                  <a:lumOff val="60000"/>
                </a:schemeClr>
              </a:solidFill>
            </a:endParaRPr>
          </a:p>
          <a:p>
            <a:pPr marL="571500" indent="-571500">
              <a:buFont typeface="+mj-lt"/>
              <a:buAutoNum type="romanUcPeriod"/>
            </a:pPr>
            <a:r>
              <a:rPr lang="vi-VN" sz="2400" b="1">
                <a:solidFill>
                  <a:schemeClr val="accent1">
                    <a:lumMod val="40000"/>
                    <a:lumOff val="60000"/>
                  </a:schemeClr>
                </a:solidFill>
              </a:rPr>
              <a:t>TRIỂN KHAI HỆ THỐNG</a:t>
            </a:r>
          </a:p>
          <a:p>
            <a:pPr marL="571500" indent="-571500">
              <a:buFont typeface="+mj-lt"/>
              <a:buAutoNum type="romanUcPeriod"/>
            </a:pPr>
            <a:endParaRPr lang="vi-VN" sz="2400" b="1">
              <a:solidFill>
                <a:schemeClr val="accent1">
                  <a:lumMod val="40000"/>
                  <a:lumOff val="60000"/>
                </a:schemeClr>
              </a:solidFill>
            </a:endParaRPr>
          </a:p>
          <a:p>
            <a:pPr marL="571500" indent="-571500">
              <a:buFont typeface="+mj-lt"/>
              <a:buAutoNum type="romanUcPeriod"/>
            </a:pPr>
            <a:r>
              <a:rPr lang="vi-VN" sz="2400" b="1">
                <a:solidFill>
                  <a:schemeClr val="accent1">
                    <a:lumMod val="40000"/>
                    <a:lumOff val="60000"/>
                  </a:schemeClr>
                </a:solidFill>
              </a:rPr>
              <a:t>KẾT QUẢ ĐẠT ĐƯỢC VÀ HƯỚNG PHÁT TRIỂN</a:t>
            </a:r>
          </a:p>
          <a:p>
            <a:pPr marL="571500" indent="-571500">
              <a:buFont typeface="+mj-lt"/>
              <a:buAutoNum type="romanUcPeriod"/>
            </a:pPr>
            <a:endParaRPr lang="en-US"/>
          </a:p>
        </p:txBody>
      </p:sp>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58372" y="810759"/>
            <a:ext cx="7391400" cy="436098"/>
          </a:xfrm>
        </p:spPr>
        <p:txBody>
          <a:bodyPr/>
          <a:lstStyle/>
          <a:p>
            <a:r>
              <a:rPr lang="en-US" sz="3200">
                <a:solidFill>
                  <a:schemeClr val="tx1">
                    <a:lumMod val="95000"/>
                    <a:lumOff val="5000"/>
                  </a:schemeClr>
                </a:solidFill>
              </a:rPr>
              <a:t>NỘI DUNG</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485500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 TỔNG QUAN HỆ THỐNG</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4438"/>
                <a:ext cx="11514528" cy="4909124"/>
              </a:xfrm>
            </p:spPr>
            <p:txBody>
              <a:bodyPr/>
              <a:lstStyle/>
              <a:p>
                <a:pPr marL="514350" indent="-514350" algn="just">
                  <a:buFont typeface="+mj-lt"/>
                  <a:buAutoNum type="arabicPeriod"/>
                </a:pPr>
                <a:r>
                  <a:rPr lang="vi-VN"/>
                  <a:t>Mục đích, yêu cầu hệ thống</a:t>
                </a:r>
              </a:p>
              <a:p>
                <a:pPr marL="514350" indent="-514350" algn="just">
                  <a:buFont typeface="+mj-lt"/>
                  <a:buAutoNum type="alphaLcParenR"/>
                </a:pPr>
                <a:r>
                  <a:rPr lang="vi-VN" sz="2400"/>
                  <a:t>Mục đích</a:t>
                </a:r>
              </a:p>
              <a:p>
                <a:pPr lvl="1" algn="just"/>
                <a:r>
                  <a:rPr lang="vi-VN"/>
                  <a:t>Thiết kế Mạng cảm biến không dây với thiết bị đo nhiệt độ cầm tay di động, có cảnh báo ngưỡng nhiệt độ và có nút bấm bắt đầu đo. Thiết bị cần phải tiết kiệm năng lượng để có thể sử dụng trong một thời gian khá lâu.</a:t>
                </a:r>
              </a:p>
              <a:p>
                <a:pPr lvl="1" algn="just"/>
                <a:r>
                  <a:rPr lang="vi-VN"/>
                  <a:t>Thiết kế Local Server thu thập, hiển thị và xử lí dữ liệu.</a:t>
                </a:r>
              </a:p>
              <a:p>
                <a:pPr marL="514350" indent="-514350" algn="just">
                  <a:buFont typeface="+mj-lt"/>
                  <a:buAutoNum type="alphaLcParenR"/>
                </a:pPr>
                <a:r>
                  <a:rPr lang="vi-VN" sz="2400"/>
                  <a:t>Yêu cầu</a:t>
                </a:r>
              </a:p>
              <a:p>
                <a:pPr lvl="1" algn="just"/>
                <a:r>
                  <a:rPr lang="vi-VN"/>
                  <a:t>Dải đo </a:t>
                </a:r>
                <a14:m>
                  <m:oMath xmlns:m="http://schemas.openxmlformats.org/officeDocument/2006/math">
                    <m:r>
                      <a:rPr lang="vi-VN" b="0" i="1" smtClean="0">
                        <a:latin typeface="Cambria Math" panose="02040503050406030204" pitchFamily="18" charset="0"/>
                      </a:rPr>
                      <m:t>25</m:t>
                    </m:r>
                    <m:r>
                      <a:rPr lang="vi-VN" b="0" i="1" smtClean="0">
                        <a:latin typeface="Cambria Math" panose="02040503050406030204" pitchFamily="18" charset="0"/>
                        <a:ea typeface="Cambria Math" panose="02040503050406030204" pitchFamily="18" charset="0"/>
                      </a:rPr>
                      <m:t>℃−125℃</m:t>
                    </m:r>
                  </m:oMath>
                </a14:m>
                <a:r>
                  <a:rPr lang="vi-VN"/>
                  <a:t>, độ chính xác hiển thị </a:t>
                </a:r>
                <a14:m>
                  <m:oMath xmlns:m="http://schemas.openxmlformats.org/officeDocument/2006/math">
                    <m:r>
                      <a:rPr lang="vi-VN" b="0" i="1" smtClean="0">
                        <a:latin typeface="Cambria Math" panose="02040503050406030204" pitchFamily="18" charset="0"/>
                      </a:rPr>
                      <m:t>0.1</m:t>
                    </m:r>
                    <m:r>
                      <a:rPr lang="vi-VN" b="0" i="1" smtClean="0">
                        <a:latin typeface="Cambria Math" panose="02040503050406030204" pitchFamily="18" charset="0"/>
                        <a:ea typeface="Cambria Math" panose="02040503050406030204" pitchFamily="18" charset="0"/>
                      </a:rPr>
                      <m:t>℃</m:t>
                    </m:r>
                  </m:oMath>
                </a14:m>
                <a:endParaRPr lang="vi-VN"/>
              </a:p>
              <a:p>
                <a:pPr lvl="1" algn="just"/>
                <a:r>
                  <a:rPr lang="vi-VN"/>
                  <a:t>Thời gian đo một mẫu: &lt;20s</a:t>
                </a:r>
              </a:p>
              <a:p>
                <a:pPr lvl="1" algn="just"/>
                <a:r>
                  <a:rPr lang="vi-VN"/>
                  <a:t>Khoảng cách truyền: trong vòng bán kính 20m</a:t>
                </a:r>
              </a:p>
              <a:p>
                <a:pPr lvl="1" algn="just"/>
                <a:r>
                  <a:rPr lang="vi-VN"/>
                  <a:t>Thời gian hoạt động liên tục: 4h</a:t>
                </a:r>
              </a:p>
              <a:p>
                <a:pPr marL="457200" lvl="1" indent="0" algn="just">
                  <a:buNone/>
                </a:pPr>
                <a:endParaRPr lang="vi-VN"/>
              </a:p>
              <a:p>
                <a:pPr marL="0" indent="0" algn="just">
                  <a:buNone/>
                </a:pPr>
                <a:endParaRPr lang="vi-VN"/>
              </a:p>
              <a:p>
                <a:pPr algn="just"/>
                <a:endParaRPr lang="en-US"/>
              </a:p>
            </p:txBody>
          </p:sp>
        </mc:Choice>
        <mc:Fallback xmlns="">
          <p:sp>
            <p:nvSpPr>
              <p:cNvPr id="3" name="Content Placeholder 2">
                <a:extLst>
                  <a:ext uri="{FF2B5EF4-FFF2-40B4-BE49-F238E27FC236}">
                    <a16:creationId xmlns:a16="http://schemas.microsoft.com/office/drawing/2014/main" id="{3573E091-9DCD-4DE7-96D1-A93E44E0F5B9}"/>
                  </a:ext>
                </a:extLst>
              </p:cNvPr>
              <p:cNvSpPr>
                <a:spLocks noGrp="1" noRot="1" noChangeAspect="1" noMove="1" noResize="1" noEditPoints="1" noAdjustHandles="1" noChangeArrowheads="1" noChangeShapeType="1" noTextEdit="1"/>
              </p:cNvSpPr>
              <p:nvPr>
                <p:ph sz="quarter" idx="13"/>
              </p:nvPr>
            </p:nvSpPr>
            <p:spPr>
              <a:xfrm>
                <a:off x="338736" y="974438"/>
                <a:ext cx="11514528" cy="4909124"/>
              </a:xfrm>
              <a:blipFill>
                <a:blip r:embed="rId2"/>
                <a:stretch>
                  <a:fillRect l="-1059" t="-2236" r="-847"/>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3961578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 TỔNG QUAN HỆ THỐNG</a:t>
            </a: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4438"/>
            <a:ext cx="11514528" cy="4909124"/>
          </a:xfrm>
        </p:spPr>
        <p:txBody>
          <a:bodyPr lIns="91440" tIns="45720" rIns="91440" bIns="45720" anchor="t"/>
          <a:lstStyle/>
          <a:p>
            <a:pPr marL="0" indent="0" algn="just">
              <a:buNone/>
            </a:pPr>
            <a:r>
              <a:rPr lang="vi-VN">
                <a:latin typeface="Lato"/>
                <a:ea typeface="Lato"/>
                <a:cs typeface="Lato"/>
              </a:rPr>
              <a:t>2.  Lựa chọn thiết bị</a:t>
            </a:r>
          </a:p>
          <a:p>
            <a:pPr marL="514350" indent="-514350" algn="just">
              <a:buFont typeface="+mj-lt"/>
              <a:buAutoNum type="alphaLcParenR"/>
            </a:pPr>
            <a:r>
              <a:rPr lang="vi-VN" sz="2800">
                <a:latin typeface="Lato"/>
                <a:ea typeface="Lato"/>
                <a:cs typeface="Lato"/>
              </a:rPr>
              <a:t>Cảm biến nhiệt độ</a:t>
            </a:r>
          </a:p>
          <a:p>
            <a:pPr marL="457200" lvl="1" indent="0" algn="just">
              <a:buNone/>
            </a:pPr>
            <a:r>
              <a:rPr lang="vi-VN">
                <a:latin typeface="Lato"/>
                <a:ea typeface="Lato"/>
                <a:cs typeface="Lato"/>
              </a:rPr>
              <a:t>Dựa vào các yêu cầu về khoảng đo, dải đo, độ sai số, kích thước và tình hình tài chính có thể chọn </a:t>
            </a:r>
            <a:r>
              <a:rPr lang="vi-VN" err="1">
                <a:latin typeface="Lato"/>
                <a:ea typeface="Lato"/>
                <a:cs typeface="Lato"/>
              </a:rPr>
              <a:t>module</a:t>
            </a:r>
            <a:r>
              <a:rPr lang="vi-VN">
                <a:latin typeface="Lato"/>
                <a:ea typeface="Lato"/>
                <a:cs typeface="Lato"/>
              </a:rPr>
              <a:t> đo nhiệt độ DS18B20</a:t>
            </a:r>
          </a:p>
          <a:p>
            <a:pPr marL="457200" lvl="1" indent="0" algn="just">
              <a:buNone/>
            </a:pPr>
            <a:endParaRPr lang="vi-VN"/>
          </a:p>
          <a:p>
            <a:pPr marL="457200" lvl="1" indent="0" algn="just">
              <a:buNone/>
            </a:pPr>
            <a:endParaRPr lang="vi-VN"/>
          </a:p>
          <a:p>
            <a:pPr marL="0" indent="0" algn="just">
              <a:buNone/>
            </a:pPr>
            <a:endParaRPr lang="vi-VN"/>
          </a:p>
          <a:p>
            <a:pPr marL="0" indent="0" algn="just">
              <a:buNone/>
            </a:pP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6" name="Picture 5" descr="A close-up of a circuit board&#10;&#10;Description automatically generated with medium confidence">
            <a:extLst>
              <a:ext uri="{FF2B5EF4-FFF2-40B4-BE49-F238E27FC236}">
                <a16:creationId xmlns:a16="http://schemas.microsoft.com/office/drawing/2014/main" id="{8C6FA4B5-C22B-D046-A4B6-C629CDCD4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98" y="2646967"/>
            <a:ext cx="3492514" cy="30830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08628FD-1826-2129-C3C1-13BC3F376D58}"/>
                  </a:ext>
                </a:extLst>
              </p:cNvPr>
              <p:cNvSpPr txBox="1"/>
              <p:nvPr/>
            </p:nvSpPr>
            <p:spPr>
              <a:xfrm>
                <a:off x="5479789" y="3063162"/>
                <a:ext cx="5565711" cy="1785104"/>
              </a:xfrm>
              <a:prstGeom prst="rect">
                <a:avLst/>
              </a:prstGeom>
              <a:noFill/>
            </p:spPr>
            <p:txBody>
              <a:bodyPr wrap="square" rtlCol="0">
                <a:spAutoFit/>
              </a:bodyPr>
              <a:lstStyle/>
              <a:p>
                <a:r>
                  <a:rPr lang="vi-VN" sz="2000" b="1"/>
                  <a:t>Thông số:</a:t>
                </a:r>
              </a:p>
              <a:p>
                <a:r>
                  <a:rPr lang="vi-VN"/>
                  <a:t>Kích thuớc: 21(mm) x 10(mm)</a:t>
                </a:r>
              </a:p>
              <a:p>
                <a:r>
                  <a:rPr lang="vi-VN"/>
                  <a:t>Dải đo: </a:t>
                </a:r>
                <a14:m>
                  <m:oMath xmlns:m="http://schemas.openxmlformats.org/officeDocument/2006/math">
                    <m:r>
                      <a:rPr lang="vi-VN" sz="1800" b="0" i="0" smtClean="0">
                        <a:latin typeface="Cambria Math" panose="02040503050406030204" pitchFamily="18" charset="0"/>
                      </a:rPr>
                      <m:t>−55</m:t>
                    </m:r>
                    <m:r>
                      <a:rPr lang="vi-VN" sz="1800" b="0" i="1" smtClean="0">
                        <a:latin typeface="Cambria Math" panose="02040503050406030204" pitchFamily="18" charset="0"/>
                        <a:ea typeface="Cambria Math" panose="02040503050406030204" pitchFamily="18" charset="0"/>
                      </a:rPr>
                      <m:t>℃ − 125℃</m:t>
                    </m:r>
                  </m:oMath>
                </a14:m>
                <a:endParaRPr lang="vi-VN"/>
              </a:p>
              <a:p>
                <a:r>
                  <a:rPr lang="vi-VN"/>
                  <a:t>Độ chính xác: </a:t>
                </a:r>
                <a:r>
                  <a:rPr lang="vi-VN" b="0" i="0">
                    <a:solidFill>
                      <a:srgbClr val="333333"/>
                    </a:solidFill>
                    <a:effectLst/>
                    <a:latin typeface="Helvetica" panose="020B0604020202020204" pitchFamily="34" charset="0"/>
                  </a:rPr>
                  <a:t> ± 0,5 ° C từ –10 ° C đến + 85 ° C</a:t>
                </a:r>
                <a:endParaRPr lang="vi-VN"/>
              </a:p>
              <a:p>
                <a:r>
                  <a:rPr lang="vi-VN"/>
                  <a:t>Điện áp hoạt động: 3.0 - 5.5 V</a:t>
                </a:r>
              </a:p>
              <a:p>
                <a:r>
                  <a:rPr lang="vi-VN"/>
                  <a:t>Dòng tiêu thụ: 1.5 mA</a:t>
                </a:r>
              </a:p>
            </p:txBody>
          </p:sp>
        </mc:Choice>
        <mc:Fallback xmlns="">
          <p:sp>
            <p:nvSpPr>
              <p:cNvPr id="7" name="TextBox 6">
                <a:extLst>
                  <a:ext uri="{FF2B5EF4-FFF2-40B4-BE49-F238E27FC236}">
                    <a16:creationId xmlns:a16="http://schemas.microsoft.com/office/drawing/2014/main" id="{408628FD-1826-2129-C3C1-13BC3F376D58}"/>
                  </a:ext>
                </a:extLst>
              </p:cNvPr>
              <p:cNvSpPr txBox="1">
                <a:spLocks noRot="1" noChangeAspect="1" noMove="1" noResize="1" noEditPoints="1" noAdjustHandles="1" noChangeArrowheads="1" noChangeShapeType="1" noTextEdit="1"/>
              </p:cNvSpPr>
              <p:nvPr/>
            </p:nvSpPr>
            <p:spPr>
              <a:xfrm>
                <a:off x="5479789" y="3063162"/>
                <a:ext cx="5565711" cy="1785104"/>
              </a:xfrm>
              <a:prstGeom prst="rect">
                <a:avLst/>
              </a:prstGeom>
              <a:blipFill>
                <a:blip r:embed="rId3"/>
                <a:stretch>
                  <a:fillRect l="-1205" t="-1365" b="-4437"/>
                </a:stretch>
              </a:blipFill>
            </p:spPr>
            <p:txBody>
              <a:bodyPr/>
              <a:lstStyle/>
              <a:p>
                <a:r>
                  <a:rPr lang="vi-VN">
                    <a:noFill/>
                  </a:rPr>
                  <a:t> </a:t>
                </a:r>
              </a:p>
            </p:txBody>
          </p:sp>
        </mc:Fallback>
      </mc:AlternateContent>
    </p:spTree>
    <p:extLst>
      <p:ext uri="{BB962C8B-B14F-4D97-AF65-F5344CB8AC3E}">
        <p14:creationId xmlns:p14="http://schemas.microsoft.com/office/powerpoint/2010/main" val="3462664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ard kit phát triển ESP32 DOIT DevKit V1 | MakerStore.vn">
            <a:extLst>
              <a:ext uri="{FF2B5EF4-FFF2-40B4-BE49-F238E27FC236}">
                <a16:creationId xmlns:a16="http://schemas.microsoft.com/office/drawing/2014/main" id="{C70AC2B0-A502-303C-2803-1BC41C9CE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74" y="2444620"/>
            <a:ext cx="4972898" cy="33176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 TỔNG QUAN HỆ THỐNG</a:t>
            </a: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4438"/>
            <a:ext cx="11514528" cy="4909124"/>
          </a:xfrm>
        </p:spPr>
        <p:txBody>
          <a:bodyPr/>
          <a:lstStyle/>
          <a:p>
            <a:pPr marL="0" indent="0" algn="just">
              <a:buNone/>
            </a:pPr>
            <a:r>
              <a:rPr lang="vi-VN"/>
              <a:t>2.  Lựa chọn thiết bị</a:t>
            </a:r>
          </a:p>
          <a:p>
            <a:pPr marL="0" indent="0" algn="just">
              <a:buNone/>
            </a:pPr>
            <a:r>
              <a:rPr lang="vi-VN" sz="2800"/>
              <a:t>b)  Vi điều khiển</a:t>
            </a:r>
          </a:p>
          <a:p>
            <a:pPr marL="457200" lvl="1" indent="0" algn="just">
              <a:buNone/>
            </a:pPr>
            <a:r>
              <a:rPr lang="vi-VN"/>
              <a:t>Lựa chọn module </a:t>
            </a:r>
            <a:r>
              <a:rPr lang="vi-VN" sz="2400"/>
              <a:t> ESP-WROOM-32 trên kit phát triển esp32 Devkit v1</a:t>
            </a:r>
            <a:endParaRPr lang="vi-VN"/>
          </a:p>
          <a:p>
            <a:pPr marL="457200" lvl="1" indent="0" algn="just">
              <a:buNone/>
            </a:pPr>
            <a:endParaRPr lang="vi-VN"/>
          </a:p>
          <a:p>
            <a:pPr marL="0" indent="0" algn="just">
              <a:buNone/>
            </a:pPr>
            <a:endParaRPr lang="vi-VN"/>
          </a:p>
          <a:p>
            <a:pPr marL="0" indent="0" algn="just">
              <a:buNone/>
            </a:pP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7" name="TextBox 6">
            <a:extLst>
              <a:ext uri="{FF2B5EF4-FFF2-40B4-BE49-F238E27FC236}">
                <a16:creationId xmlns:a16="http://schemas.microsoft.com/office/drawing/2014/main" id="{408628FD-1826-2129-C3C1-13BC3F376D58}"/>
              </a:ext>
            </a:extLst>
          </p:cNvPr>
          <p:cNvSpPr txBox="1"/>
          <p:nvPr/>
        </p:nvSpPr>
        <p:spPr>
          <a:xfrm>
            <a:off x="5642672" y="2872336"/>
            <a:ext cx="5879554" cy="2893100"/>
          </a:xfrm>
          <a:prstGeom prst="rect">
            <a:avLst/>
          </a:prstGeom>
          <a:noFill/>
        </p:spPr>
        <p:txBody>
          <a:bodyPr wrap="square" rtlCol="0">
            <a:spAutoFit/>
          </a:bodyPr>
          <a:lstStyle/>
          <a:p>
            <a:r>
              <a:rPr lang="vi-VN" sz="2000" b="1">
                <a:latin typeface="Lato" panose="020F0502020204030203" pitchFamily="34" charset="0"/>
                <a:ea typeface="Lato" panose="020F0502020204030203" pitchFamily="34" charset="0"/>
                <a:cs typeface="Lato" panose="020F0502020204030203" pitchFamily="34" charset="0"/>
              </a:rPr>
              <a:t>Thông số:</a:t>
            </a:r>
          </a:p>
          <a:p>
            <a:r>
              <a:rPr lang="vi-VN" i="0">
                <a:solidFill>
                  <a:srgbClr val="464646"/>
                </a:solidFill>
                <a:effectLst/>
                <a:latin typeface="Lato" panose="020F0502020204030203" pitchFamily="34" charset="0"/>
                <a:ea typeface="Lato" panose="020F0502020204030203" pitchFamily="34" charset="0"/>
                <a:cs typeface="Lato" panose="020F0502020204030203" pitchFamily="34" charset="0"/>
              </a:rPr>
              <a:t>IC chính: Wifi BLE SoC ESP32 ESP-WROOM-32</a:t>
            </a:r>
          </a:p>
          <a:p>
            <a:r>
              <a:rPr lang="vi-VN">
                <a:latin typeface="Lato" panose="020F0502020204030203" pitchFamily="34" charset="0"/>
                <a:ea typeface="Lato" panose="020F0502020204030203" pitchFamily="34" charset="0"/>
                <a:cs typeface="Lato" panose="020F0502020204030203" pitchFamily="34" charset="0"/>
              </a:rPr>
              <a:t>Điện áp hoạt động: 2.2 – 3.6 V</a:t>
            </a:r>
          </a:p>
          <a:p>
            <a:r>
              <a:rPr lang="vi-VN">
                <a:latin typeface="Lato" panose="020F0502020204030203" pitchFamily="34" charset="0"/>
                <a:ea typeface="Lato" panose="020F0502020204030203" pitchFamily="34" charset="0"/>
                <a:cs typeface="Lato" panose="020F0502020204030203" pitchFamily="34" charset="0"/>
              </a:rPr>
              <a:t>Hỗ trợ công nghệ truyền thông Wi-Fi , Bluetooth và BLE</a:t>
            </a:r>
          </a:p>
          <a:p>
            <a:r>
              <a:rPr lang="vi-VN">
                <a:latin typeface="Lato" panose="020F0502020204030203" pitchFamily="34" charset="0"/>
                <a:ea typeface="Lato" panose="020F0502020204030203" pitchFamily="34" charset="0"/>
                <a:cs typeface="Lato" panose="020F0502020204030203" pitchFamily="34" charset="0"/>
              </a:rPr>
              <a:t>Dòng tiêu thụ:</a:t>
            </a:r>
          </a:p>
          <a:p>
            <a:r>
              <a:rPr lang="vi-VN">
                <a:latin typeface="Lato" panose="020F0502020204030203" pitchFamily="34" charset="0"/>
                <a:ea typeface="Lato" panose="020F0502020204030203" pitchFamily="34" charset="0"/>
                <a:cs typeface="Lato" panose="020F0502020204030203" pitchFamily="34" charset="0"/>
              </a:rPr>
              <a:t>Wi-Fi TX/RX:  240 mA</a:t>
            </a:r>
          </a:p>
          <a:p>
            <a:r>
              <a:rPr lang="vi-VN">
                <a:latin typeface="Lato" panose="020F0502020204030203" pitchFamily="34" charset="0"/>
                <a:ea typeface="Lato" panose="020F0502020204030203" pitchFamily="34" charset="0"/>
                <a:cs typeface="Lato" panose="020F0502020204030203" pitchFamily="34" charset="0"/>
              </a:rPr>
              <a:t>Moderm – sleep:  68mA</a:t>
            </a:r>
          </a:p>
          <a:p>
            <a:r>
              <a:rPr lang="vi-VN">
                <a:latin typeface="Lato" panose="020F0502020204030203" pitchFamily="34" charset="0"/>
                <a:ea typeface="Lato" panose="020F0502020204030203" pitchFamily="34" charset="0"/>
                <a:cs typeface="Lato" panose="020F0502020204030203" pitchFamily="34" charset="0"/>
              </a:rPr>
              <a:t>Light – sleep:  0.8 mA</a:t>
            </a:r>
          </a:p>
          <a:p>
            <a:r>
              <a:rPr lang="vi-VN">
                <a:latin typeface="Lato" panose="020F0502020204030203" pitchFamily="34" charset="0"/>
                <a:ea typeface="Lato" panose="020F0502020204030203" pitchFamily="34" charset="0"/>
                <a:cs typeface="Lato" panose="020F0502020204030203" pitchFamily="34" charset="0"/>
              </a:rPr>
              <a:t>Deep – sleep:  0.02 mA</a:t>
            </a:r>
          </a:p>
          <a:p>
            <a:r>
              <a:rPr lang="vi-VN">
                <a:latin typeface="Lato" panose="020F0502020204030203" pitchFamily="34" charset="0"/>
                <a:ea typeface="Lato" panose="020F0502020204030203" pitchFamily="34" charset="0"/>
                <a:cs typeface="Lato" panose="020F0502020204030203" pitchFamily="34" charset="0"/>
              </a:rPr>
              <a:t>Power off: 0.001mA</a:t>
            </a:r>
          </a:p>
        </p:txBody>
      </p:sp>
    </p:spTree>
    <p:extLst>
      <p:ext uri="{BB962C8B-B14F-4D97-AF65-F5344CB8AC3E}">
        <p14:creationId xmlns:p14="http://schemas.microsoft.com/office/powerpoint/2010/main" val="2845855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 TỔNG QUAN HỆ THỐNG</a:t>
            </a: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4438"/>
            <a:ext cx="4705212" cy="1619472"/>
          </a:xfrm>
        </p:spPr>
        <p:txBody>
          <a:bodyPr/>
          <a:lstStyle/>
          <a:p>
            <a:pPr marL="0" indent="0" algn="just">
              <a:buNone/>
            </a:pPr>
            <a:r>
              <a:rPr lang="vi-VN"/>
              <a:t>2.  Lựa chọn thiết bị</a:t>
            </a:r>
          </a:p>
          <a:p>
            <a:pPr marL="0" indent="0" algn="just">
              <a:buNone/>
            </a:pPr>
            <a:r>
              <a:rPr lang="vi-VN"/>
              <a:t>c</a:t>
            </a:r>
            <a:r>
              <a:rPr lang="vi-VN" sz="2800"/>
              <a:t>)  Nguồn cấp</a:t>
            </a:r>
          </a:p>
          <a:p>
            <a:pPr marL="457200" lvl="1" indent="0">
              <a:buNone/>
            </a:pPr>
            <a:r>
              <a:rPr lang="vi-VN"/>
              <a:t>Sử dụng pin Lithium 944643</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5" name="Picture 4">
            <a:extLst>
              <a:ext uri="{FF2B5EF4-FFF2-40B4-BE49-F238E27FC236}">
                <a16:creationId xmlns:a16="http://schemas.microsoft.com/office/drawing/2014/main" id="{59FC41D3-C998-7DE6-94EA-81E11D70F7D3}"/>
              </a:ext>
            </a:extLst>
          </p:cNvPr>
          <p:cNvPicPr>
            <a:picLocks noChangeAspect="1"/>
          </p:cNvPicPr>
          <p:nvPr/>
        </p:nvPicPr>
        <p:blipFill>
          <a:blip r:embed="rId2"/>
          <a:stretch>
            <a:fillRect/>
          </a:stretch>
        </p:blipFill>
        <p:spPr>
          <a:xfrm>
            <a:off x="8666097" y="1307972"/>
            <a:ext cx="2698072" cy="3368232"/>
          </a:xfrm>
          <a:prstGeom prst="rect">
            <a:avLst/>
          </a:prstGeom>
        </p:spPr>
      </p:pic>
      <p:sp>
        <p:nvSpPr>
          <p:cNvPr id="6" name="TextBox 5">
            <a:extLst>
              <a:ext uri="{FF2B5EF4-FFF2-40B4-BE49-F238E27FC236}">
                <a16:creationId xmlns:a16="http://schemas.microsoft.com/office/drawing/2014/main" id="{83EE44D0-C722-283B-4CC0-E489C5DC4762}"/>
              </a:ext>
            </a:extLst>
          </p:cNvPr>
          <p:cNvSpPr txBox="1"/>
          <p:nvPr/>
        </p:nvSpPr>
        <p:spPr>
          <a:xfrm>
            <a:off x="8590934" y="4676204"/>
            <a:ext cx="2848398" cy="1323439"/>
          </a:xfrm>
          <a:prstGeom prst="rect">
            <a:avLst/>
          </a:prstGeom>
          <a:noFill/>
        </p:spPr>
        <p:txBody>
          <a:bodyPr wrap="square" rtlCol="0">
            <a:spAutoFit/>
          </a:bodyPr>
          <a:lstStyle/>
          <a:p>
            <a:r>
              <a:rPr lang="vi-VN" sz="2000" b="1">
                <a:latin typeface="Lato" panose="020F0502020204030203" pitchFamily="34" charset="0"/>
                <a:ea typeface="Lato" panose="020F0502020204030203" pitchFamily="34" charset="0"/>
                <a:cs typeface="Lato" panose="020F0502020204030203" pitchFamily="34" charset="0"/>
              </a:rPr>
              <a:t>Thông số:</a:t>
            </a:r>
          </a:p>
          <a:p>
            <a:r>
              <a:rPr lang="vi-VN" sz="2000">
                <a:latin typeface="Lato" panose="020F0502020204030203" pitchFamily="34" charset="0"/>
                <a:ea typeface="Lato" panose="020F0502020204030203" pitchFamily="34" charset="0"/>
                <a:cs typeface="Lato" panose="020F0502020204030203" pitchFamily="34" charset="0"/>
              </a:rPr>
              <a:t>Điện áp: 3.8V</a:t>
            </a:r>
          </a:p>
          <a:p>
            <a:r>
              <a:rPr lang="vi-VN" sz="2000">
                <a:latin typeface="Lato" panose="020F0502020204030203" pitchFamily="34" charset="0"/>
                <a:ea typeface="Lato" panose="020F0502020204030203" pitchFamily="34" charset="0"/>
                <a:cs typeface="Lato" panose="020F0502020204030203" pitchFamily="34" charset="0"/>
              </a:rPr>
              <a:t>Dung lượng: 2100 mAh</a:t>
            </a:r>
          </a:p>
          <a:p>
            <a:r>
              <a:rPr lang="vi-VN" sz="2000">
                <a:latin typeface="Lato" panose="020F0502020204030203" pitchFamily="34" charset="0"/>
                <a:ea typeface="Lato" panose="020F0502020204030203" pitchFamily="34" charset="0"/>
                <a:cs typeface="Lato" panose="020F0502020204030203" pitchFamily="34" charset="0"/>
              </a:rPr>
              <a:t>Có thể sạc lại</a:t>
            </a:r>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89E204BC-6BFC-78A4-A09B-4DC1E65BAE2E}"/>
                  </a:ext>
                </a:extLst>
              </p:cNvPr>
              <p:cNvGraphicFramePr>
                <a:graphicFrameLocks noGrp="1"/>
              </p:cNvGraphicFramePr>
              <p:nvPr>
                <p:extLst>
                  <p:ext uri="{D42A27DB-BD31-4B8C-83A1-F6EECF244321}">
                    <p14:modId xmlns:p14="http://schemas.microsoft.com/office/powerpoint/2010/main" val="2348890716"/>
                  </p:ext>
                </p:extLst>
              </p:nvPr>
            </p:nvGraphicFramePr>
            <p:xfrm>
              <a:off x="934876" y="2511016"/>
              <a:ext cx="7028025" cy="3307080"/>
            </p:xfrm>
            <a:graphic>
              <a:graphicData uri="http://schemas.openxmlformats.org/drawingml/2006/table">
                <a:tbl>
                  <a:tblPr firstRow="1" bandRow="1">
                    <a:tableStyleId>{5C22544A-7EE6-4342-B048-85BDC9FD1C3A}</a:tableStyleId>
                  </a:tblPr>
                  <a:tblGrid>
                    <a:gridCol w="1317691">
                      <a:extLst>
                        <a:ext uri="{9D8B030D-6E8A-4147-A177-3AD203B41FA5}">
                          <a16:colId xmlns:a16="http://schemas.microsoft.com/office/drawing/2014/main" val="1517499145"/>
                        </a:ext>
                      </a:extLst>
                    </a:gridCol>
                    <a:gridCol w="858416">
                      <a:extLst>
                        <a:ext uri="{9D8B030D-6E8A-4147-A177-3AD203B41FA5}">
                          <a16:colId xmlns:a16="http://schemas.microsoft.com/office/drawing/2014/main" val="2599954992"/>
                        </a:ext>
                      </a:extLst>
                    </a:gridCol>
                    <a:gridCol w="1286388">
                      <a:extLst>
                        <a:ext uri="{9D8B030D-6E8A-4147-A177-3AD203B41FA5}">
                          <a16:colId xmlns:a16="http://schemas.microsoft.com/office/drawing/2014/main" val="4175920406"/>
                        </a:ext>
                      </a:extLst>
                    </a:gridCol>
                    <a:gridCol w="1194318">
                      <a:extLst>
                        <a:ext uri="{9D8B030D-6E8A-4147-A177-3AD203B41FA5}">
                          <a16:colId xmlns:a16="http://schemas.microsoft.com/office/drawing/2014/main" val="3053541649"/>
                        </a:ext>
                      </a:extLst>
                    </a:gridCol>
                    <a:gridCol w="956246">
                      <a:extLst>
                        <a:ext uri="{9D8B030D-6E8A-4147-A177-3AD203B41FA5}">
                          <a16:colId xmlns:a16="http://schemas.microsoft.com/office/drawing/2014/main" val="3565588942"/>
                        </a:ext>
                      </a:extLst>
                    </a:gridCol>
                    <a:gridCol w="1414966">
                      <a:extLst>
                        <a:ext uri="{9D8B030D-6E8A-4147-A177-3AD203B41FA5}">
                          <a16:colId xmlns:a16="http://schemas.microsoft.com/office/drawing/2014/main" val="1477875032"/>
                        </a:ext>
                      </a:extLst>
                    </a:gridCol>
                  </a:tblGrid>
                  <a:tr h="569737">
                    <a:tc>
                      <a:txBody>
                        <a:bodyPr/>
                        <a:lstStyle/>
                        <a:p>
                          <a:r>
                            <a:rPr lang="en-US"/>
                            <a:t>Linh kiện</a:t>
                          </a:r>
                          <a:endParaRPr lang="vi-VN"/>
                        </a:p>
                      </a:txBody>
                      <a:tcPr/>
                    </a:tc>
                    <a:tc>
                      <a:txBody>
                        <a:bodyPr/>
                        <a:lstStyle/>
                        <a:p>
                          <a:r>
                            <a:rPr lang="en-US"/>
                            <a:t>Chế độ</a:t>
                          </a:r>
                          <a:endParaRPr lang="vi-VN"/>
                        </a:p>
                      </a:txBody>
                      <a:tcPr/>
                    </a:tc>
                    <a:tc>
                      <a:txBody>
                        <a:bodyPr/>
                        <a:lstStyle/>
                        <a:p>
                          <a:r>
                            <a:rPr lang="en-US"/>
                            <a:t>Thời gian</a:t>
                          </a:r>
                          <a:endParaRPr lang="vi-VN"/>
                        </a:p>
                      </a:txBody>
                      <a:tcPr/>
                    </a:tc>
                    <a:tc>
                      <a:txBody>
                        <a:bodyPr/>
                        <a:lstStyle/>
                        <a:p>
                          <a:r>
                            <a:rPr lang="en-US"/>
                            <a:t>Dòng tiêu thụ</a:t>
                          </a:r>
                          <a:endParaRPr lang="vi-VN"/>
                        </a:p>
                      </a:txBody>
                      <a:tcPr/>
                    </a:tc>
                    <a:tc>
                      <a:txBody>
                        <a:bodyPr/>
                        <a:lstStyle/>
                        <a:p>
                          <a:r>
                            <a:rPr lang="en-US"/>
                            <a:t>Điện áp hoạt động</a:t>
                          </a:r>
                          <a:endParaRPr lang="vi-VN"/>
                        </a:p>
                      </a:txBody>
                      <a:tcPr/>
                    </a:tc>
                    <a:tc>
                      <a:txBody>
                        <a:bodyPr/>
                        <a:lstStyle/>
                        <a:p>
                          <a:r>
                            <a:rPr lang="en-US"/>
                            <a:t>Công suất tiêu thụ</a:t>
                          </a:r>
                          <a:endParaRPr lang="vi-VN"/>
                        </a:p>
                      </a:txBody>
                      <a:tcPr/>
                    </a:tc>
                    <a:extLst>
                      <a:ext uri="{0D108BD9-81ED-4DB2-BD59-A6C34878D82A}">
                        <a16:rowId xmlns:a16="http://schemas.microsoft.com/office/drawing/2014/main" val="2960581873"/>
                      </a:ext>
                    </a:extLst>
                  </a:tr>
                  <a:tr h="370840">
                    <a:tc>
                      <a:txBody>
                        <a:bodyPr/>
                        <a:lstStyle/>
                        <a:p>
                          <a:r>
                            <a:rPr lang="en-US"/>
                            <a:t>DS18B20</a:t>
                          </a:r>
                          <a:endParaRPr lang="vi-VN"/>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Active</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Full-time</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1.5mA</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sz="1800" kern="1200">
                              <a:solidFill>
                                <a:schemeClr val="dk1"/>
                              </a:solidFill>
                              <a:latin typeface="Lato" panose="020F0502020204030203" pitchFamily="34" charset="0"/>
                              <a:ea typeface="Lato" panose="020F0502020204030203" pitchFamily="34" charset="0"/>
                              <a:cs typeface="Lato" panose="020F0502020204030203" pitchFamily="34" charset="0"/>
                            </a:rPr>
                            <a:t>3.3V</a:t>
                          </a:r>
                          <a:endParaRPr lang="vi-VN" sz="1800" kern="1200">
                            <a:solidFill>
                              <a:schemeClr val="dk1"/>
                            </a:solidFill>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vi-VN">
                              <a:latin typeface="Lato" panose="020F0502020204030203" pitchFamily="34" charset="0"/>
                              <a:ea typeface="Lato" panose="020F0502020204030203" pitchFamily="34" charset="0"/>
                              <a:cs typeface="Lato" panose="020F0502020204030203" pitchFamily="34" charset="0"/>
                            </a:rPr>
                            <a:t>4.95mW</a:t>
                          </a:r>
                        </a:p>
                      </a:txBody>
                      <a:tcPr/>
                    </a:tc>
                    <a:extLst>
                      <a:ext uri="{0D108BD9-81ED-4DB2-BD59-A6C34878D82A}">
                        <a16:rowId xmlns:a16="http://schemas.microsoft.com/office/drawing/2014/main" val="2767227834"/>
                      </a:ext>
                    </a:extLst>
                  </a:tr>
                  <a:tr h="370840">
                    <a:tc rowSpan="2">
                      <a:txBody>
                        <a:bodyPr/>
                        <a:lstStyle/>
                        <a:p>
                          <a:r>
                            <a:rPr lang="en-US"/>
                            <a:t>ESP-WROOM-32</a:t>
                          </a:r>
                          <a:endParaRPr lang="vi-VN"/>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Active</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vi-VN">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vi-VN">
                              <a:latin typeface="Lato" panose="020F0502020204030203" pitchFamily="34" charset="0"/>
                              <a:ea typeface="Lato" panose="020F0502020204030203" pitchFamily="34" charset="0"/>
                              <a:cs typeface="Lato" panose="020F0502020204030203" pitchFamily="34" charset="0"/>
                            </a:rPr>
                            <a:t>240 mA</a:t>
                          </a:r>
                        </a:p>
                      </a:txBody>
                      <a:tcPr/>
                    </a:tc>
                    <a:tc rowSpan="2">
                      <a:txBody>
                        <a:bodyPr/>
                        <a:lstStyle/>
                        <a:p>
                          <a:pPr algn="ctr"/>
                          <a:r>
                            <a:rPr lang="en-US" sz="1800" kern="1200">
                              <a:solidFill>
                                <a:schemeClr val="dk1"/>
                              </a:solidFill>
                              <a:latin typeface="Lato" panose="020F0502020204030203" pitchFamily="34" charset="0"/>
                              <a:ea typeface="Lato" panose="020F0502020204030203" pitchFamily="34" charset="0"/>
                              <a:cs typeface="Lato" panose="020F0502020204030203" pitchFamily="34" charset="0"/>
                            </a:rPr>
                            <a:t>3.3V</a:t>
                          </a:r>
                          <a:endParaRPr lang="vi-VN" sz="1800" kern="1200">
                            <a:solidFill>
                              <a:schemeClr val="dk1"/>
                            </a:solidFill>
                            <a:latin typeface="Lato" panose="020F0502020204030203" pitchFamily="34" charset="0"/>
                            <a:ea typeface="Lato" panose="020F0502020204030203" pitchFamily="34" charset="0"/>
                            <a:cs typeface="Lato" panose="020F0502020204030203" pitchFamily="34" charset="0"/>
                          </a:endParaRPr>
                        </a:p>
                      </a:txBody>
                      <a:tcPr/>
                    </a:tc>
                    <a:tc rowSpan="2">
                      <a:txBody>
                        <a:bodyPr/>
                        <a:lstStyle/>
                        <a:p>
                          <a:pPr algn="ctr"/>
                          <a:r>
                            <a:rPr lang="vi-VN">
                              <a:latin typeface="Lato" panose="020F0502020204030203" pitchFamily="34" charset="0"/>
                              <a:ea typeface="Lato" panose="020F0502020204030203" pitchFamily="34" charset="0"/>
                              <a:cs typeface="Lato" panose="020F0502020204030203" pitchFamily="34" charset="0"/>
                            </a:rPr>
                            <a:t>0.238W</a:t>
                          </a:r>
                        </a:p>
                      </a:txBody>
                      <a:tcPr/>
                    </a:tc>
                    <a:extLst>
                      <a:ext uri="{0D108BD9-81ED-4DB2-BD59-A6C34878D82A}">
                        <a16:rowId xmlns:a16="http://schemas.microsoft.com/office/drawing/2014/main" val="2013378631"/>
                      </a:ext>
                    </a:extLst>
                  </a:tr>
                  <a:tr h="401135">
                    <a:tc vMerge="1">
                      <a:txBody>
                        <a:bodyPr/>
                        <a:lstStyle/>
                        <a:p>
                          <a:endParaRPr lang="vi-VN"/>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Deep Sleep</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vi-VN">
                              <a:latin typeface="Lato" panose="020F0502020204030203" pitchFamily="34" charset="0"/>
                              <a:ea typeface="Lato" panose="020F0502020204030203" pitchFamily="34" charset="0"/>
                              <a:cs typeface="Lato" panose="020F0502020204030203" pitchFamily="34" charset="0"/>
                            </a:rPr>
                            <a:t>70%</a:t>
                          </a:r>
                        </a:p>
                      </a:txBody>
                      <a:tcPr/>
                    </a:tc>
                    <a:tc>
                      <a:txBody>
                        <a:bodyPr/>
                        <a:lstStyle/>
                        <a:p>
                          <a:r>
                            <a:rPr lang="vi-VN">
                              <a:latin typeface="Lato" panose="020F0502020204030203" pitchFamily="34" charset="0"/>
                              <a:ea typeface="Lato" panose="020F0502020204030203" pitchFamily="34" charset="0"/>
                              <a:cs typeface="Lato" panose="020F0502020204030203" pitchFamily="34" charset="0"/>
                            </a:rPr>
                            <a:t>150 </a:t>
                          </a:r>
                          <a14:m>
                            <m:oMath xmlns:m="http://schemas.openxmlformats.org/officeDocument/2006/math">
                              <m:r>
                                <a:rPr lang="vi-VN" i="1" smtClean="0">
                                  <a:latin typeface="Cambria Math" panose="02040503050406030204" pitchFamily="18" charset="0"/>
                                  <a:ea typeface="Cambria Math" panose="02040503050406030204" pitchFamily="18" charset="0"/>
                                </a:rPr>
                                <m:t>𝜇</m:t>
                              </m:r>
                              <m:r>
                                <a:rPr lang="vi-VN" b="0" i="1" smtClean="0">
                                  <a:latin typeface="Cambria Math" panose="02040503050406030204" pitchFamily="18" charset="0"/>
                                  <a:ea typeface="Cambria Math" panose="02040503050406030204" pitchFamily="18" charset="0"/>
                                </a:rPr>
                                <m:t>𝐴</m:t>
                              </m:r>
                            </m:oMath>
                          </a14:m>
                          <a:endParaRPr lang="vi-VN">
                            <a:latin typeface="Lato" panose="020F0502020204030203" pitchFamily="34" charset="0"/>
                            <a:ea typeface="Lato" panose="020F0502020204030203" pitchFamily="34" charset="0"/>
                            <a:cs typeface="Lato" panose="020F0502020204030203" pitchFamily="34" charset="0"/>
                          </a:endParaRPr>
                        </a:p>
                      </a:txBody>
                      <a:tcP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2861803809"/>
                      </a:ext>
                    </a:extLst>
                  </a:tr>
                  <a:tr h="370840">
                    <a:tc>
                      <a:txBody>
                        <a:bodyPr/>
                        <a:lstStyle/>
                        <a:p>
                          <a:r>
                            <a:rPr lang="en-US"/>
                            <a:t>Led báo ngưỡng </a:t>
                          </a:r>
                          <a:endParaRPr lang="vi-VN"/>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Action</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Full-time</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20mA</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vi-VN">
                              <a:latin typeface="Lato" panose="020F0502020204030203" pitchFamily="34" charset="0"/>
                              <a:ea typeface="Lato" panose="020F0502020204030203" pitchFamily="34" charset="0"/>
                              <a:cs typeface="Lato" panose="020F0502020204030203" pitchFamily="34" charset="0"/>
                            </a:rPr>
                            <a:t>2.5V</a:t>
                          </a:r>
                        </a:p>
                      </a:txBody>
                      <a:tcPr/>
                    </a:tc>
                    <a:tc>
                      <a:txBody>
                        <a:bodyPr/>
                        <a:lstStyle/>
                        <a:p>
                          <a:pPr algn="ctr"/>
                          <a:r>
                            <a:rPr lang="en-US">
                              <a:latin typeface="Lato" panose="020F0502020204030203" pitchFamily="34" charset="0"/>
                              <a:ea typeface="Lato" panose="020F0502020204030203" pitchFamily="34" charset="0"/>
                              <a:cs typeface="Lato" panose="020F0502020204030203" pitchFamily="34" charset="0"/>
                            </a:rPr>
                            <a:t>0.05W</a:t>
                          </a:r>
                          <a:endParaRPr lang="vi-VN">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557494709"/>
                      </a:ext>
                    </a:extLst>
                  </a:tr>
                  <a:tr h="370840">
                    <a:tc>
                      <a:txBody>
                        <a:bodyPr/>
                        <a:lstStyle/>
                        <a:p>
                          <a:r>
                            <a:rPr lang="vi-VN"/>
                            <a:t>Tổng</a:t>
                          </a:r>
                        </a:p>
                      </a:txBody>
                      <a:tcPr/>
                    </a:tc>
                    <a:tc>
                      <a:txBody>
                        <a:bodyPr/>
                        <a:lstStyle/>
                        <a:p>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a:latin typeface="Lato" panose="020F0502020204030203" pitchFamily="34" charset="0"/>
                              <a:ea typeface="Lato" panose="020F0502020204030203" pitchFamily="34" charset="0"/>
                              <a:cs typeface="Lato" panose="020F0502020204030203" pitchFamily="34" charset="0"/>
                            </a:rPr>
                            <a:t>0.3W</a:t>
                          </a:r>
                          <a:endParaRPr lang="vi-VN">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989872104"/>
                      </a:ext>
                    </a:extLst>
                  </a:tr>
                </a:tbl>
              </a:graphicData>
            </a:graphic>
          </p:graphicFrame>
        </mc:Choice>
        <mc:Fallback xmlns="">
          <p:graphicFrame>
            <p:nvGraphicFramePr>
              <p:cNvPr id="8" name="Table 8">
                <a:extLst>
                  <a:ext uri="{FF2B5EF4-FFF2-40B4-BE49-F238E27FC236}">
                    <a16:creationId xmlns:a16="http://schemas.microsoft.com/office/drawing/2014/main" id="{89E204BC-6BFC-78A4-A09B-4DC1E65BAE2E}"/>
                  </a:ext>
                </a:extLst>
              </p:cNvPr>
              <p:cNvGraphicFramePr>
                <a:graphicFrameLocks noGrp="1"/>
              </p:cNvGraphicFramePr>
              <p:nvPr>
                <p:extLst>
                  <p:ext uri="{D42A27DB-BD31-4B8C-83A1-F6EECF244321}">
                    <p14:modId xmlns:p14="http://schemas.microsoft.com/office/powerpoint/2010/main" val="2348890716"/>
                  </p:ext>
                </p:extLst>
              </p:nvPr>
            </p:nvGraphicFramePr>
            <p:xfrm>
              <a:off x="934876" y="2511016"/>
              <a:ext cx="7028025" cy="3307080"/>
            </p:xfrm>
            <a:graphic>
              <a:graphicData uri="http://schemas.openxmlformats.org/drawingml/2006/table">
                <a:tbl>
                  <a:tblPr firstRow="1" bandRow="1">
                    <a:tableStyleId>{5C22544A-7EE6-4342-B048-85BDC9FD1C3A}</a:tableStyleId>
                  </a:tblPr>
                  <a:tblGrid>
                    <a:gridCol w="1317691">
                      <a:extLst>
                        <a:ext uri="{9D8B030D-6E8A-4147-A177-3AD203B41FA5}">
                          <a16:colId xmlns:a16="http://schemas.microsoft.com/office/drawing/2014/main" val="1517499145"/>
                        </a:ext>
                      </a:extLst>
                    </a:gridCol>
                    <a:gridCol w="858416">
                      <a:extLst>
                        <a:ext uri="{9D8B030D-6E8A-4147-A177-3AD203B41FA5}">
                          <a16:colId xmlns:a16="http://schemas.microsoft.com/office/drawing/2014/main" val="2599954992"/>
                        </a:ext>
                      </a:extLst>
                    </a:gridCol>
                    <a:gridCol w="1286388">
                      <a:extLst>
                        <a:ext uri="{9D8B030D-6E8A-4147-A177-3AD203B41FA5}">
                          <a16:colId xmlns:a16="http://schemas.microsoft.com/office/drawing/2014/main" val="4175920406"/>
                        </a:ext>
                      </a:extLst>
                    </a:gridCol>
                    <a:gridCol w="1194318">
                      <a:extLst>
                        <a:ext uri="{9D8B030D-6E8A-4147-A177-3AD203B41FA5}">
                          <a16:colId xmlns:a16="http://schemas.microsoft.com/office/drawing/2014/main" val="3053541649"/>
                        </a:ext>
                      </a:extLst>
                    </a:gridCol>
                    <a:gridCol w="956246">
                      <a:extLst>
                        <a:ext uri="{9D8B030D-6E8A-4147-A177-3AD203B41FA5}">
                          <a16:colId xmlns:a16="http://schemas.microsoft.com/office/drawing/2014/main" val="3565588942"/>
                        </a:ext>
                      </a:extLst>
                    </a:gridCol>
                    <a:gridCol w="1414966">
                      <a:extLst>
                        <a:ext uri="{9D8B030D-6E8A-4147-A177-3AD203B41FA5}">
                          <a16:colId xmlns:a16="http://schemas.microsoft.com/office/drawing/2014/main" val="1477875032"/>
                        </a:ext>
                      </a:extLst>
                    </a:gridCol>
                  </a:tblGrid>
                  <a:tr h="914400">
                    <a:tc>
                      <a:txBody>
                        <a:bodyPr/>
                        <a:lstStyle/>
                        <a:p>
                          <a:r>
                            <a:rPr lang="en-US"/>
                            <a:t>Linh kiện</a:t>
                          </a:r>
                          <a:endParaRPr lang="vi-VN"/>
                        </a:p>
                      </a:txBody>
                      <a:tcPr/>
                    </a:tc>
                    <a:tc>
                      <a:txBody>
                        <a:bodyPr/>
                        <a:lstStyle/>
                        <a:p>
                          <a:r>
                            <a:rPr lang="en-US"/>
                            <a:t>Chế độ</a:t>
                          </a:r>
                          <a:endParaRPr lang="vi-VN"/>
                        </a:p>
                      </a:txBody>
                      <a:tcPr/>
                    </a:tc>
                    <a:tc>
                      <a:txBody>
                        <a:bodyPr/>
                        <a:lstStyle/>
                        <a:p>
                          <a:r>
                            <a:rPr lang="en-US"/>
                            <a:t>Thời gian</a:t>
                          </a:r>
                          <a:endParaRPr lang="vi-VN"/>
                        </a:p>
                      </a:txBody>
                      <a:tcPr/>
                    </a:tc>
                    <a:tc>
                      <a:txBody>
                        <a:bodyPr/>
                        <a:lstStyle/>
                        <a:p>
                          <a:r>
                            <a:rPr lang="en-US"/>
                            <a:t>Dòng tiêu thụ</a:t>
                          </a:r>
                          <a:endParaRPr lang="vi-VN"/>
                        </a:p>
                      </a:txBody>
                      <a:tcPr/>
                    </a:tc>
                    <a:tc>
                      <a:txBody>
                        <a:bodyPr/>
                        <a:lstStyle/>
                        <a:p>
                          <a:r>
                            <a:rPr lang="en-US"/>
                            <a:t>Điện áp hoạt động</a:t>
                          </a:r>
                          <a:endParaRPr lang="vi-VN"/>
                        </a:p>
                      </a:txBody>
                      <a:tcPr/>
                    </a:tc>
                    <a:tc>
                      <a:txBody>
                        <a:bodyPr/>
                        <a:lstStyle/>
                        <a:p>
                          <a:r>
                            <a:rPr lang="en-US"/>
                            <a:t>Công suất tiêu thụ</a:t>
                          </a:r>
                          <a:endParaRPr lang="vi-VN"/>
                        </a:p>
                      </a:txBody>
                      <a:tcPr/>
                    </a:tc>
                    <a:extLst>
                      <a:ext uri="{0D108BD9-81ED-4DB2-BD59-A6C34878D82A}">
                        <a16:rowId xmlns:a16="http://schemas.microsoft.com/office/drawing/2014/main" val="2960581873"/>
                      </a:ext>
                    </a:extLst>
                  </a:tr>
                  <a:tr h="370840">
                    <a:tc>
                      <a:txBody>
                        <a:bodyPr/>
                        <a:lstStyle/>
                        <a:p>
                          <a:r>
                            <a:rPr lang="en-US"/>
                            <a:t>DS18B20</a:t>
                          </a:r>
                          <a:endParaRPr lang="vi-VN"/>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Active</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Full-time</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1.5mA</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sz="1800" kern="1200">
                              <a:solidFill>
                                <a:schemeClr val="dk1"/>
                              </a:solidFill>
                              <a:latin typeface="Lato" panose="020F0502020204030203" pitchFamily="34" charset="0"/>
                              <a:ea typeface="Lato" panose="020F0502020204030203" pitchFamily="34" charset="0"/>
                              <a:cs typeface="Lato" panose="020F0502020204030203" pitchFamily="34" charset="0"/>
                            </a:rPr>
                            <a:t>3.3V</a:t>
                          </a:r>
                          <a:endParaRPr lang="vi-VN" sz="1800" kern="1200">
                            <a:solidFill>
                              <a:schemeClr val="dk1"/>
                            </a:solidFill>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vi-VN">
                              <a:latin typeface="Lato" panose="020F0502020204030203" pitchFamily="34" charset="0"/>
                              <a:ea typeface="Lato" panose="020F0502020204030203" pitchFamily="34" charset="0"/>
                              <a:cs typeface="Lato" panose="020F0502020204030203" pitchFamily="34" charset="0"/>
                            </a:rPr>
                            <a:t>4.95mW</a:t>
                          </a:r>
                        </a:p>
                      </a:txBody>
                      <a:tcPr/>
                    </a:tc>
                    <a:extLst>
                      <a:ext uri="{0D108BD9-81ED-4DB2-BD59-A6C34878D82A}">
                        <a16:rowId xmlns:a16="http://schemas.microsoft.com/office/drawing/2014/main" val="2767227834"/>
                      </a:ext>
                    </a:extLst>
                  </a:tr>
                  <a:tr h="370840">
                    <a:tc rowSpan="2">
                      <a:txBody>
                        <a:bodyPr/>
                        <a:lstStyle/>
                        <a:p>
                          <a:r>
                            <a:rPr lang="en-US"/>
                            <a:t>ESP-WROOM-32</a:t>
                          </a:r>
                          <a:endParaRPr lang="vi-VN"/>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Active</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vi-VN">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vi-VN">
                              <a:latin typeface="Lato" panose="020F0502020204030203" pitchFamily="34" charset="0"/>
                              <a:ea typeface="Lato" panose="020F0502020204030203" pitchFamily="34" charset="0"/>
                              <a:cs typeface="Lato" panose="020F0502020204030203" pitchFamily="34" charset="0"/>
                            </a:rPr>
                            <a:t>240 mA</a:t>
                          </a:r>
                        </a:p>
                      </a:txBody>
                      <a:tcPr/>
                    </a:tc>
                    <a:tc rowSpan="2">
                      <a:txBody>
                        <a:bodyPr/>
                        <a:lstStyle/>
                        <a:p>
                          <a:pPr algn="ctr"/>
                          <a:r>
                            <a:rPr lang="en-US" sz="1800" kern="1200">
                              <a:solidFill>
                                <a:schemeClr val="dk1"/>
                              </a:solidFill>
                              <a:latin typeface="Lato" panose="020F0502020204030203" pitchFamily="34" charset="0"/>
                              <a:ea typeface="Lato" panose="020F0502020204030203" pitchFamily="34" charset="0"/>
                              <a:cs typeface="Lato" panose="020F0502020204030203" pitchFamily="34" charset="0"/>
                            </a:rPr>
                            <a:t>3.3V</a:t>
                          </a:r>
                          <a:endParaRPr lang="vi-VN" sz="1800" kern="1200">
                            <a:solidFill>
                              <a:schemeClr val="dk1"/>
                            </a:solidFill>
                            <a:latin typeface="Lato" panose="020F0502020204030203" pitchFamily="34" charset="0"/>
                            <a:ea typeface="Lato" panose="020F0502020204030203" pitchFamily="34" charset="0"/>
                            <a:cs typeface="Lato" panose="020F0502020204030203" pitchFamily="34" charset="0"/>
                          </a:endParaRPr>
                        </a:p>
                      </a:txBody>
                      <a:tcPr/>
                    </a:tc>
                    <a:tc rowSpan="2">
                      <a:txBody>
                        <a:bodyPr/>
                        <a:lstStyle/>
                        <a:p>
                          <a:pPr algn="ctr"/>
                          <a:r>
                            <a:rPr lang="vi-VN">
                              <a:latin typeface="Lato" panose="020F0502020204030203" pitchFamily="34" charset="0"/>
                              <a:ea typeface="Lato" panose="020F0502020204030203" pitchFamily="34" charset="0"/>
                              <a:cs typeface="Lato" panose="020F0502020204030203" pitchFamily="34" charset="0"/>
                            </a:rPr>
                            <a:t>0.238W</a:t>
                          </a:r>
                        </a:p>
                      </a:txBody>
                      <a:tcPr/>
                    </a:tc>
                    <a:extLst>
                      <a:ext uri="{0D108BD9-81ED-4DB2-BD59-A6C34878D82A}">
                        <a16:rowId xmlns:a16="http://schemas.microsoft.com/office/drawing/2014/main" val="2013378631"/>
                      </a:ext>
                    </a:extLst>
                  </a:tr>
                  <a:tr h="640080">
                    <a:tc vMerge="1">
                      <a:txBody>
                        <a:bodyPr/>
                        <a:lstStyle/>
                        <a:p>
                          <a:endParaRPr lang="vi-VN"/>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Deep Sleep</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vi-VN">
                              <a:latin typeface="Lato" panose="020F0502020204030203" pitchFamily="34" charset="0"/>
                              <a:ea typeface="Lato" panose="020F0502020204030203" pitchFamily="34" charset="0"/>
                              <a:cs typeface="Lato" panose="020F0502020204030203" pitchFamily="34" charset="0"/>
                            </a:rPr>
                            <a:t>70%</a:t>
                          </a:r>
                        </a:p>
                      </a:txBody>
                      <a:tcPr/>
                    </a:tc>
                    <a:tc>
                      <a:txBody>
                        <a:bodyPr/>
                        <a:lstStyle/>
                        <a:p>
                          <a:endParaRPr lang="vi-VN"/>
                        </a:p>
                      </a:txBody>
                      <a:tcPr>
                        <a:blipFill>
                          <a:blip r:embed="rId3"/>
                          <a:stretch>
                            <a:fillRect l="-290816" t="-261321" r="-200510" b="-170755"/>
                          </a:stretch>
                        </a:blipFill>
                      </a:tcP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2861803809"/>
                      </a:ext>
                    </a:extLst>
                  </a:tr>
                  <a:tr h="640080">
                    <a:tc>
                      <a:txBody>
                        <a:bodyPr/>
                        <a:lstStyle/>
                        <a:p>
                          <a:r>
                            <a:rPr lang="en-US"/>
                            <a:t>Led báo ngưỡng </a:t>
                          </a:r>
                          <a:endParaRPr lang="vi-VN"/>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Action</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Full-time</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20mA</a:t>
                          </a:r>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vi-VN">
                              <a:latin typeface="Lato" panose="020F0502020204030203" pitchFamily="34" charset="0"/>
                              <a:ea typeface="Lato" panose="020F0502020204030203" pitchFamily="34" charset="0"/>
                              <a:cs typeface="Lato" panose="020F0502020204030203" pitchFamily="34" charset="0"/>
                            </a:rPr>
                            <a:t>2.5V</a:t>
                          </a:r>
                        </a:p>
                      </a:txBody>
                      <a:tcPr/>
                    </a:tc>
                    <a:tc>
                      <a:txBody>
                        <a:bodyPr/>
                        <a:lstStyle/>
                        <a:p>
                          <a:pPr algn="ctr"/>
                          <a:r>
                            <a:rPr lang="en-US">
                              <a:latin typeface="Lato" panose="020F0502020204030203" pitchFamily="34" charset="0"/>
                              <a:ea typeface="Lato" panose="020F0502020204030203" pitchFamily="34" charset="0"/>
                              <a:cs typeface="Lato" panose="020F0502020204030203" pitchFamily="34" charset="0"/>
                            </a:rPr>
                            <a:t>0.05W</a:t>
                          </a:r>
                          <a:endParaRPr lang="vi-VN">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557494709"/>
                      </a:ext>
                    </a:extLst>
                  </a:tr>
                  <a:tr h="370840">
                    <a:tc>
                      <a:txBody>
                        <a:bodyPr/>
                        <a:lstStyle/>
                        <a:p>
                          <a:r>
                            <a:rPr lang="vi-VN"/>
                            <a:t>Tổng</a:t>
                          </a:r>
                        </a:p>
                      </a:txBody>
                      <a:tcPr/>
                    </a:tc>
                    <a:tc>
                      <a:txBody>
                        <a:bodyPr/>
                        <a:lstStyle/>
                        <a:p>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endParaRPr lang="vi-VN">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a:latin typeface="Lato" panose="020F0502020204030203" pitchFamily="34" charset="0"/>
                              <a:ea typeface="Lato" panose="020F0502020204030203" pitchFamily="34" charset="0"/>
                              <a:cs typeface="Lato" panose="020F0502020204030203" pitchFamily="34" charset="0"/>
                            </a:rPr>
                            <a:t>0.3W</a:t>
                          </a:r>
                          <a:endParaRPr lang="vi-VN">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989872104"/>
                      </a:ext>
                    </a:extLst>
                  </a:tr>
                </a:tbl>
              </a:graphicData>
            </a:graphic>
          </p:graphicFrame>
        </mc:Fallback>
      </mc:AlternateContent>
    </p:spTree>
    <p:extLst>
      <p:ext uri="{BB962C8B-B14F-4D97-AF65-F5344CB8AC3E}">
        <p14:creationId xmlns:p14="http://schemas.microsoft.com/office/powerpoint/2010/main" val="3127572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 TỔNG QUAN HỆ THỐNG</a:t>
            </a: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4438"/>
            <a:ext cx="11514528" cy="4909124"/>
          </a:xfrm>
        </p:spPr>
        <p:txBody>
          <a:bodyPr/>
          <a:lstStyle/>
          <a:p>
            <a:pPr marL="0" indent="0" algn="just">
              <a:buNone/>
            </a:pPr>
            <a:r>
              <a:rPr lang="vi-VN"/>
              <a:t>2.  Lựa chọn thiết bị</a:t>
            </a:r>
          </a:p>
          <a:p>
            <a:pPr marL="0" indent="0">
              <a:buNone/>
            </a:pPr>
            <a:r>
              <a:rPr lang="vi-VN"/>
              <a:t>c</a:t>
            </a:r>
            <a:r>
              <a:rPr lang="vi-VN" sz="2800"/>
              <a:t>) Lựa chọn chọn led hiển thị</a:t>
            </a:r>
          </a:p>
          <a:p>
            <a:pPr>
              <a:buFont typeface="Wingdings" panose="05000000000000000000" pitchFamily="2" charset="2"/>
              <a:buChar char="v"/>
            </a:pPr>
            <a:r>
              <a:rPr lang="vi-VN"/>
              <a:t> Hiển thị ngưỡng nhiệt độ:</a:t>
            </a:r>
            <a:endParaRPr lang="vi-VN" sz="2800"/>
          </a:p>
          <a:p>
            <a:r>
              <a:rPr lang="vi-VN"/>
              <a:t>Ngưỡng thấp: led xanh</a:t>
            </a:r>
          </a:p>
          <a:p>
            <a:r>
              <a:rPr lang="vi-VN" sz="2800"/>
              <a:t>Ngưỡng trung bình : led vàng</a:t>
            </a:r>
          </a:p>
          <a:p>
            <a:r>
              <a:rPr lang="vi-VN" sz="2800"/>
              <a:t>Ngưỡng cao: led đỏ</a:t>
            </a:r>
          </a:p>
          <a:p>
            <a:endParaRPr lang="vi-VN" sz="2800"/>
          </a:p>
          <a:p>
            <a:pPr marL="0" indent="0" algn="just">
              <a:buNone/>
            </a:pPr>
            <a:endParaRPr lang="vi-VN"/>
          </a:p>
          <a:p>
            <a:pPr marL="0" indent="0" algn="just">
              <a:buNone/>
            </a:pPr>
            <a:endParaRPr lang="vi-VN"/>
          </a:p>
          <a:p>
            <a:pPr marL="0" indent="0" algn="just">
              <a:buNone/>
            </a:pP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8" name="AutoShape 4" descr="Led 3mm màu xanh lá (màu)">
            <a:extLst>
              <a:ext uri="{FF2B5EF4-FFF2-40B4-BE49-F238E27FC236}">
                <a16:creationId xmlns:a16="http://schemas.microsoft.com/office/drawing/2014/main" id="{A2F62FC0-66C0-3515-9053-8595F88A1B88}"/>
              </a:ext>
            </a:extLst>
          </p:cNvPr>
          <p:cNvSpPr>
            <a:spLocks noChangeAspect="1" noChangeArrowheads="1"/>
          </p:cNvSpPr>
          <p:nvPr/>
        </p:nvSpPr>
        <p:spPr bwMode="auto">
          <a:xfrm>
            <a:off x="7025951" y="30246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1" name="Picture 10">
            <a:extLst>
              <a:ext uri="{FF2B5EF4-FFF2-40B4-BE49-F238E27FC236}">
                <a16:creationId xmlns:a16="http://schemas.microsoft.com/office/drawing/2014/main" id="{56859FFE-A60E-1828-57F6-289C63996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673" y="1193461"/>
            <a:ext cx="2289979" cy="3098208"/>
          </a:xfrm>
          <a:prstGeom prst="rect">
            <a:avLst/>
          </a:prstGeom>
        </p:spPr>
      </p:pic>
      <p:sp>
        <p:nvSpPr>
          <p:cNvPr id="13" name="Rectangle 12">
            <a:extLst>
              <a:ext uri="{FF2B5EF4-FFF2-40B4-BE49-F238E27FC236}">
                <a16:creationId xmlns:a16="http://schemas.microsoft.com/office/drawing/2014/main" id="{0D49FE05-1DCF-E15A-A807-4AFB418E937D}"/>
              </a:ext>
            </a:extLst>
          </p:cNvPr>
          <p:cNvSpPr/>
          <p:nvPr/>
        </p:nvSpPr>
        <p:spPr>
          <a:xfrm>
            <a:off x="10347649" y="4012163"/>
            <a:ext cx="1259633" cy="1259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3ACFF76F-2DDF-D585-A184-E685F94AFDAF}"/>
              </a:ext>
            </a:extLst>
          </p:cNvPr>
          <p:cNvSpPr/>
          <p:nvPr/>
        </p:nvSpPr>
        <p:spPr>
          <a:xfrm>
            <a:off x="8444204" y="4845531"/>
            <a:ext cx="709126" cy="7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a:extLst>
              <a:ext uri="{FF2B5EF4-FFF2-40B4-BE49-F238E27FC236}">
                <a16:creationId xmlns:a16="http://schemas.microsoft.com/office/drawing/2014/main" id="{B5702429-0271-52CB-76C7-919680DC70C4}"/>
              </a:ext>
            </a:extLst>
          </p:cNvPr>
          <p:cNvSpPr/>
          <p:nvPr/>
        </p:nvSpPr>
        <p:spPr>
          <a:xfrm>
            <a:off x="7814387" y="4426361"/>
            <a:ext cx="1259633" cy="73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18">
            <a:extLst>
              <a:ext uri="{FF2B5EF4-FFF2-40B4-BE49-F238E27FC236}">
                <a16:creationId xmlns:a16="http://schemas.microsoft.com/office/drawing/2014/main" id="{7133BF89-7C42-AA9E-626A-0F0F50590717}"/>
              </a:ext>
            </a:extLst>
          </p:cNvPr>
          <p:cNvSpPr/>
          <p:nvPr/>
        </p:nvSpPr>
        <p:spPr>
          <a:xfrm>
            <a:off x="8302598" y="3817048"/>
            <a:ext cx="667139" cy="904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a:extLst>
              <a:ext uri="{FF2B5EF4-FFF2-40B4-BE49-F238E27FC236}">
                <a16:creationId xmlns:a16="http://schemas.microsoft.com/office/drawing/2014/main" id="{DA1C0B25-D8C6-D48E-7138-CC85A9BFB783}"/>
              </a:ext>
            </a:extLst>
          </p:cNvPr>
          <p:cNvSpPr txBox="1"/>
          <p:nvPr/>
        </p:nvSpPr>
        <p:spPr>
          <a:xfrm>
            <a:off x="338736" y="4221569"/>
            <a:ext cx="5511966" cy="1661993"/>
          </a:xfrm>
          <a:prstGeom prst="rect">
            <a:avLst/>
          </a:prstGeom>
          <a:noFill/>
        </p:spPr>
        <p:txBody>
          <a:bodyPr wrap="square" rtlCol="0">
            <a:spAutoFit/>
          </a:bodyPr>
          <a:lstStyle/>
          <a:p>
            <a:pPr marL="457200" indent="-457200">
              <a:buFont typeface="Wingdings" panose="05000000000000000000" pitchFamily="2" charset="2"/>
              <a:buChar char="v"/>
            </a:pPr>
            <a:r>
              <a:rPr lang="vi-VN" sz="2800">
                <a:latin typeface="Lato" panose="020F0502020204030203" pitchFamily="34" charset="0"/>
                <a:ea typeface="Lato" panose="020F0502020204030203" pitchFamily="34" charset="0"/>
                <a:cs typeface="Lato" panose="020F0502020204030203" pitchFamily="34" charset="0"/>
              </a:rPr>
              <a:t>Sử dụng thêm một đèn led để thông báo chương trình đang gửi yêu cầu lên server</a:t>
            </a:r>
          </a:p>
          <a:p>
            <a:endParaRPr lang="vi-VN"/>
          </a:p>
        </p:txBody>
      </p:sp>
      <p:sp>
        <p:nvSpPr>
          <p:cNvPr id="21" name="TextBox 20">
            <a:extLst>
              <a:ext uri="{FF2B5EF4-FFF2-40B4-BE49-F238E27FC236}">
                <a16:creationId xmlns:a16="http://schemas.microsoft.com/office/drawing/2014/main" id="{18060972-AB64-DE97-D4AA-593AC2BE416D}"/>
              </a:ext>
            </a:extLst>
          </p:cNvPr>
          <p:cNvSpPr txBox="1"/>
          <p:nvPr/>
        </p:nvSpPr>
        <p:spPr>
          <a:xfrm>
            <a:off x="6118958" y="4440592"/>
            <a:ext cx="5511966" cy="923330"/>
          </a:xfrm>
          <a:prstGeom prst="rect">
            <a:avLst/>
          </a:prstGeom>
          <a:noFill/>
        </p:spPr>
        <p:txBody>
          <a:bodyPr wrap="square" rtlCol="0">
            <a:spAutoFit/>
          </a:bodyPr>
          <a:lstStyle/>
          <a:p>
            <a:r>
              <a:rPr lang="vi-VN"/>
              <a:t>Thông số của các led</a:t>
            </a:r>
          </a:p>
          <a:p>
            <a:r>
              <a:rPr lang="vi-VN"/>
              <a:t>Dòng tiêu thụ: 5mA</a:t>
            </a:r>
          </a:p>
          <a:p>
            <a:r>
              <a:rPr lang="vi-VN"/>
              <a:t>Điện áp hoạt động: 1.7 – 3.3V</a:t>
            </a:r>
          </a:p>
        </p:txBody>
      </p:sp>
    </p:spTree>
    <p:extLst>
      <p:ext uri="{BB962C8B-B14F-4D97-AF65-F5344CB8AC3E}">
        <p14:creationId xmlns:p14="http://schemas.microsoft.com/office/powerpoint/2010/main" val="197057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 TỔNG QUAN HỆ THỐNG</a:t>
            </a: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4438"/>
            <a:ext cx="11514528" cy="4909124"/>
          </a:xfrm>
        </p:spPr>
        <p:txBody>
          <a:bodyPr/>
          <a:lstStyle/>
          <a:p>
            <a:pPr marL="0" indent="0" algn="just">
              <a:buNone/>
            </a:pPr>
            <a:r>
              <a:rPr lang="vi-VN"/>
              <a:t>3. Lựa chọn cấu trúc mạng, phương pháp truyền</a:t>
            </a:r>
          </a:p>
          <a:p>
            <a:pPr marL="0" indent="0" algn="just">
              <a:buNone/>
            </a:pPr>
            <a:r>
              <a:rPr lang="vi-VN"/>
              <a:t>3.1. Cấu trúc mạng hình sao</a:t>
            </a:r>
          </a:p>
          <a:p>
            <a:pPr marL="0" indent="0" algn="just">
              <a:buNone/>
            </a:pP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8" name="AutoShape 4" descr="Led 3mm màu xanh lá (màu)">
            <a:extLst>
              <a:ext uri="{FF2B5EF4-FFF2-40B4-BE49-F238E27FC236}">
                <a16:creationId xmlns:a16="http://schemas.microsoft.com/office/drawing/2014/main" id="{A2F62FC0-66C0-3515-9053-8595F88A1B88}"/>
              </a:ext>
            </a:extLst>
          </p:cNvPr>
          <p:cNvSpPr>
            <a:spLocks noChangeAspect="1" noChangeArrowheads="1"/>
          </p:cNvSpPr>
          <p:nvPr/>
        </p:nvSpPr>
        <p:spPr bwMode="auto">
          <a:xfrm>
            <a:off x="7025951" y="30246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3" name="Rectangle 12">
            <a:extLst>
              <a:ext uri="{FF2B5EF4-FFF2-40B4-BE49-F238E27FC236}">
                <a16:creationId xmlns:a16="http://schemas.microsoft.com/office/drawing/2014/main" id="{0D49FE05-1DCF-E15A-A807-4AFB418E937D}"/>
              </a:ext>
            </a:extLst>
          </p:cNvPr>
          <p:cNvSpPr/>
          <p:nvPr/>
        </p:nvSpPr>
        <p:spPr>
          <a:xfrm>
            <a:off x="10347649" y="4012163"/>
            <a:ext cx="1259633" cy="1259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3ACFF76F-2DDF-D585-A184-E685F94AFDAF}"/>
              </a:ext>
            </a:extLst>
          </p:cNvPr>
          <p:cNvSpPr/>
          <p:nvPr/>
        </p:nvSpPr>
        <p:spPr>
          <a:xfrm>
            <a:off x="8444204" y="4845531"/>
            <a:ext cx="709126" cy="7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a:extLst>
              <a:ext uri="{FF2B5EF4-FFF2-40B4-BE49-F238E27FC236}">
                <a16:creationId xmlns:a16="http://schemas.microsoft.com/office/drawing/2014/main" id="{B5702429-0271-52CB-76C7-919680DC70C4}"/>
              </a:ext>
            </a:extLst>
          </p:cNvPr>
          <p:cNvSpPr/>
          <p:nvPr/>
        </p:nvSpPr>
        <p:spPr>
          <a:xfrm>
            <a:off x="7814387" y="4426361"/>
            <a:ext cx="1259633" cy="73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18">
            <a:extLst>
              <a:ext uri="{FF2B5EF4-FFF2-40B4-BE49-F238E27FC236}">
                <a16:creationId xmlns:a16="http://schemas.microsoft.com/office/drawing/2014/main" id="{7133BF89-7C42-AA9E-626A-0F0F50590717}"/>
              </a:ext>
            </a:extLst>
          </p:cNvPr>
          <p:cNvSpPr/>
          <p:nvPr/>
        </p:nvSpPr>
        <p:spPr>
          <a:xfrm>
            <a:off x="8302598" y="3817048"/>
            <a:ext cx="667139" cy="904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 name="Picture 11">
            <a:extLst>
              <a:ext uri="{FF2B5EF4-FFF2-40B4-BE49-F238E27FC236}">
                <a16:creationId xmlns:a16="http://schemas.microsoft.com/office/drawing/2014/main" id="{1A6A4C1E-FD0A-2319-00AC-E6A130516D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40619" y="2134669"/>
            <a:ext cx="6948613" cy="3603914"/>
          </a:xfrm>
          <a:prstGeom prst="rect">
            <a:avLst/>
          </a:prstGeom>
        </p:spPr>
      </p:pic>
    </p:spTree>
    <p:extLst>
      <p:ext uri="{BB962C8B-B14F-4D97-AF65-F5344CB8AC3E}">
        <p14:creationId xmlns:p14="http://schemas.microsoft.com/office/powerpoint/2010/main" val="1423822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94b8558-35f8-4b39-9a7c-afb4ca6f560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6F08E5A4239614CB5BAF2557A729EEF" ma:contentTypeVersion="15" ma:contentTypeDescription="Create a new document." ma:contentTypeScope="" ma:versionID="cc14bab7aefc0bc4b2415d952d4b61d7">
  <xsd:schema xmlns:xsd="http://www.w3.org/2001/XMLSchema" xmlns:xs="http://www.w3.org/2001/XMLSchema" xmlns:p="http://schemas.microsoft.com/office/2006/metadata/properties" xmlns:ns3="a94b8558-35f8-4b39-9a7c-afb4ca6f5602" xmlns:ns4="641854db-daa4-4714-b351-8bc341fd4442" targetNamespace="http://schemas.microsoft.com/office/2006/metadata/properties" ma:root="true" ma:fieldsID="92efecd6f851432934226c24d19e0b15" ns3:_="" ns4:_="">
    <xsd:import namespace="a94b8558-35f8-4b39-9a7c-afb4ca6f5602"/>
    <xsd:import namespace="641854db-daa4-4714-b351-8bc341fd444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4b8558-35f8-4b39-9a7c-afb4ca6f56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41854db-daa4-4714-b351-8bc341fd44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678A76-ECEF-4618-B34C-63D27F86FC1B}">
  <ds:schemaRefs>
    <ds:schemaRef ds:uri="http://schemas.microsoft.com/office/2006/documentManagement/types"/>
    <ds:schemaRef ds:uri="a94b8558-35f8-4b39-9a7c-afb4ca6f5602"/>
    <ds:schemaRef ds:uri="http://purl.org/dc/elements/1.1/"/>
    <ds:schemaRef ds:uri="http://purl.org/dc/dcmitype/"/>
    <ds:schemaRef ds:uri="http://schemas.openxmlformats.org/package/2006/metadata/core-properties"/>
    <ds:schemaRef ds:uri="641854db-daa4-4714-b351-8bc341fd4442"/>
    <ds:schemaRef ds:uri="http://purl.org/dc/terms/"/>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B08186C-026E-4FCA-A126-AF4DADF9AE35}">
  <ds:schemaRefs>
    <ds:schemaRef ds:uri="641854db-daa4-4714-b351-8bc341fd4442"/>
    <ds:schemaRef ds:uri="a94b8558-35f8-4b39-9a7c-afb4ca6f56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8859EE8-9D5F-4827-B7C2-1A7F5AD09C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912</Words>
  <Application>Microsoft Office PowerPoint</Application>
  <PresentationFormat>Widescreen</PresentationFormat>
  <Paragraphs>182</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Cambria Math</vt:lpstr>
      <vt:lpstr>Helvetica</vt:lpstr>
      <vt:lpstr>Lato</vt:lpstr>
      <vt:lpstr>Wingdings</vt:lpstr>
      <vt:lpstr>Office Theme</vt:lpstr>
      <vt:lpstr>PowerPoint Presentation</vt:lpstr>
      <vt:lpstr>PowerPoint Presentation</vt:lpstr>
      <vt:lpstr>NỘI DUNG</vt:lpstr>
      <vt:lpstr>I. TỔNG QUAN HỆ THỐNG</vt:lpstr>
      <vt:lpstr>I. TỔNG QUAN HỆ THỐNG</vt:lpstr>
      <vt:lpstr>I. TỔNG QUAN HỆ THỐNG</vt:lpstr>
      <vt:lpstr>I. TỔNG QUAN HỆ THỐNG</vt:lpstr>
      <vt:lpstr>I. TỔNG QUAN HỆ THỐNG</vt:lpstr>
      <vt:lpstr>I. TỔNG QUAN HỆ THỐNG</vt:lpstr>
      <vt:lpstr>I. TỔNG QUAN HỆ THỐNG</vt:lpstr>
      <vt:lpstr>NỘI DUNG</vt:lpstr>
      <vt:lpstr>II. PHÂN CÔNG NHIỆM VỤ</vt:lpstr>
      <vt:lpstr>NỘI DUNG</vt:lpstr>
      <vt:lpstr>III. Triển khai hệ thống</vt:lpstr>
      <vt:lpstr>III. Triển khai hệ thống</vt:lpstr>
      <vt:lpstr>III. Triển khai hệ thống</vt:lpstr>
      <vt:lpstr>NỘI DUNG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Lê Đình Tứ</cp:lastModifiedBy>
  <cp:revision>1</cp:revision>
  <dcterms:created xsi:type="dcterms:W3CDTF">2021-05-28T04:32:29Z</dcterms:created>
  <dcterms:modified xsi:type="dcterms:W3CDTF">2023-02-22T07:08:44Z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0x010100E6F08E5A4239614CB5BAF2557A729EEF</vt:lpwstr>
  </property>
</Properties>
</file>